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19"/>
  </p:notesMasterIdLst>
  <p:sldIdLst>
    <p:sldId id="281" r:id="rId3"/>
    <p:sldId id="304" r:id="rId4"/>
    <p:sldId id="297" r:id="rId5"/>
    <p:sldId id="299" r:id="rId6"/>
    <p:sldId id="298" r:id="rId7"/>
    <p:sldId id="283" r:id="rId8"/>
    <p:sldId id="286" r:id="rId9"/>
    <p:sldId id="294" r:id="rId10"/>
    <p:sldId id="292" r:id="rId11"/>
    <p:sldId id="288" r:id="rId12"/>
    <p:sldId id="296" r:id="rId13"/>
    <p:sldId id="301" r:id="rId14"/>
    <p:sldId id="305" r:id="rId15"/>
    <p:sldId id="302" r:id="rId16"/>
    <p:sldId id="303" r:id="rId17"/>
    <p:sldId id="290" r:id="rId18"/>
  </p:sldIdLst>
  <p:sldSz cx="9144000" cy="6858000" type="screen4x3"/>
  <p:notesSz cx="6858000" cy="9144000"/>
  <p:custDataLst>
    <p:tags r:id="rId20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5B88AD"/>
    <a:srgbClr val="00457E"/>
    <a:srgbClr val="668FB2"/>
    <a:srgbClr val="40CF00"/>
    <a:srgbClr val="001346"/>
    <a:srgbClr val="F0F3EE"/>
    <a:srgbClr val="74C932"/>
    <a:srgbClr val="78846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54" autoAdjust="0"/>
    <p:restoredTop sz="94660"/>
  </p:normalViewPr>
  <p:slideViewPr>
    <p:cSldViewPr>
      <p:cViewPr>
        <p:scale>
          <a:sx n="69" d="100"/>
          <a:sy n="69" d="100"/>
        </p:scale>
        <p:origin x="-2118" y="-6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1974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D9673D-8F06-43AE-AB77-D1B2867BAB26}" type="doc">
      <dgm:prSet loTypeId="urn:microsoft.com/office/officeart/2005/8/layout/hierarchy6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053C7D6-A5F8-4AB4-8D52-6F6BC175AE73}">
      <dgm:prSet phldrT="[Text]"/>
      <dgm:spPr/>
      <dgm:t>
        <a:bodyPr/>
        <a:lstStyle/>
        <a:p>
          <a:r>
            <a:rPr lang="en-US" dirty="0" smtClean="0"/>
            <a:t>RttT Coordinators</a:t>
          </a:r>
        </a:p>
        <a:p>
          <a:r>
            <a:rPr lang="en-US" dirty="0" smtClean="0"/>
            <a:t>Superintendents/Site Administrators</a:t>
          </a:r>
          <a:endParaRPr lang="en-US" dirty="0"/>
        </a:p>
      </dgm:t>
    </dgm:pt>
    <dgm:pt modelId="{6D1A690E-79C7-41FD-9C2A-CF45121224E1}" type="parTrans" cxnId="{F6D39B0D-3D8C-4FA0-982B-17F64DACEE05}">
      <dgm:prSet/>
      <dgm:spPr/>
      <dgm:t>
        <a:bodyPr/>
        <a:lstStyle/>
        <a:p>
          <a:endParaRPr lang="en-US"/>
        </a:p>
      </dgm:t>
    </dgm:pt>
    <dgm:pt modelId="{9E7D99A5-6229-4FA0-B406-CCAA425FE355}" type="sibTrans" cxnId="{F6D39B0D-3D8C-4FA0-982B-17F64DACEE05}">
      <dgm:prSet/>
      <dgm:spPr/>
      <dgm:t>
        <a:bodyPr/>
        <a:lstStyle/>
        <a:p>
          <a:endParaRPr lang="en-US"/>
        </a:p>
      </dgm:t>
    </dgm:pt>
    <dgm:pt modelId="{34934FEF-4DE6-45D6-9186-0D1A68B13EB6}">
      <dgm:prSet phldrT="[Text]"/>
      <dgm:spPr/>
      <dgm:t>
        <a:bodyPr/>
        <a:lstStyle/>
        <a:p>
          <a:r>
            <a:rPr lang="en-US" dirty="0" smtClean="0"/>
            <a:t>State Project Coordinators</a:t>
          </a:r>
          <a:endParaRPr lang="en-US" dirty="0"/>
        </a:p>
      </dgm:t>
    </dgm:pt>
    <dgm:pt modelId="{D166428E-C505-4016-AC41-0CE8EBEB36F6}" type="parTrans" cxnId="{C28F53BC-4FF4-4B4E-883A-61BA8A6263D8}">
      <dgm:prSet/>
      <dgm:spPr/>
      <dgm:t>
        <a:bodyPr/>
        <a:lstStyle/>
        <a:p>
          <a:endParaRPr lang="en-US"/>
        </a:p>
      </dgm:t>
    </dgm:pt>
    <dgm:pt modelId="{2B454F86-56BA-41FA-9185-5114C7ED56A1}" type="sibTrans" cxnId="{C28F53BC-4FF4-4B4E-883A-61BA8A6263D8}">
      <dgm:prSet/>
      <dgm:spPr/>
      <dgm:t>
        <a:bodyPr/>
        <a:lstStyle/>
        <a:p>
          <a:endParaRPr lang="en-US"/>
        </a:p>
      </dgm:t>
    </dgm:pt>
    <dgm:pt modelId="{2F7BC328-1AF3-41D6-8603-B4EDC566CC94}">
      <dgm:prSet phldrT="[Text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US" dirty="0" smtClean="0"/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dirty="0" smtClean="0"/>
            <a:t>Directors</a:t>
          </a:r>
        </a:p>
        <a:p>
          <a:pPr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dirty="0"/>
        </a:p>
      </dgm:t>
    </dgm:pt>
    <dgm:pt modelId="{E84D0231-65B0-462F-8B27-B633FB295CB1}" type="parTrans" cxnId="{2EC8F82D-D05A-46F1-9D81-846A5EAD642E}">
      <dgm:prSet/>
      <dgm:spPr/>
      <dgm:t>
        <a:bodyPr/>
        <a:lstStyle/>
        <a:p>
          <a:endParaRPr lang="en-US"/>
        </a:p>
      </dgm:t>
    </dgm:pt>
    <dgm:pt modelId="{69B0EFA8-D6F4-408E-8E24-4972E6D60F2D}" type="sibTrans" cxnId="{2EC8F82D-D05A-46F1-9D81-846A5EAD642E}">
      <dgm:prSet/>
      <dgm:spPr/>
      <dgm:t>
        <a:bodyPr/>
        <a:lstStyle/>
        <a:p>
          <a:endParaRPr lang="en-US"/>
        </a:p>
      </dgm:t>
    </dgm:pt>
    <dgm:pt modelId="{FF340C4E-9DD9-4B8E-87D3-838B5DA8E608}">
      <dgm:prSet phldrT="[Text]"/>
      <dgm:spPr/>
      <dgm:t>
        <a:bodyPr/>
        <a:lstStyle/>
        <a:p>
          <a:r>
            <a:rPr lang="en-US" dirty="0" smtClean="0"/>
            <a:t>State</a:t>
          </a:r>
          <a:endParaRPr lang="en-US" dirty="0"/>
        </a:p>
      </dgm:t>
    </dgm:pt>
    <dgm:pt modelId="{3F42680E-B72D-4399-9F7A-F882B992847C}" type="parTrans" cxnId="{683BE459-0ED7-4ACA-B5B4-996D7A1ED415}">
      <dgm:prSet/>
      <dgm:spPr/>
      <dgm:t>
        <a:bodyPr/>
        <a:lstStyle/>
        <a:p>
          <a:endParaRPr lang="en-US"/>
        </a:p>
      </dgm:t>
    </dgm:pt>
    <dgm:pt modelId="{70B7276E-7341-405F-A1A1-F644DD5F2F7F}" type="sibTrans" cxnId="{683BE459-0ED7-4ACA-B5B4-996D7A1ED415}">
      <dgm:prSet/>
      <dgm:spPr/>
      <dgm:t>
        <a:bodyPr/>
        <a:lstStyle/>
        <a:p>
          <a:endParaRPr lang="en-US"/>
        </a:p>
      </dgm:t>
    </dgm:pt>
    <dgm:pt modelId="{0A932FD6-948D-465E-84C7-A065F1CB6BFE}">
      <dgm:prSet phldrT="[Text]"/>
      <dgm:spPr/>
      <dgm:t>
        <a:bodyPr/>
        <a:lstStyle/>
        <a:p>
          <a:r>
            <a:rPr lang="en-US" dirty="0" smtClean="0"/>
            <a:t>LEA/Charter Schools</a:t>
          </a:r>
          <a:endParaRPr lang="en-US" dirty="0"/>
        </a:p>
      </dgm:t>
    </dgm:pt>
    <dgm:pt modelId="{EF0D2926-A1AB-4AD0-9D83-822387076C69}" type="sibTrans" cxnId="{4EC0A4B1-037B-4F55-AE47-E827074F60D9}">
      <dgm:prSet/>
      <dgm:spPr/>
      <dgm:t>
        <a:bodyPr/>
        <a:lstStyle/>
        <a:p>
          <a:endParaRPr lang="en-US"/>
        </a:p>
      </dgm:t>
    </dgm:pt>
    <dgm:pt modelId="{77388901-414B-4AE7-810F-EF0155CE92DC}" type="parTrans" cxnId="{4EC0A4B1-037B-4F55-AE47-E827074F60D9}">
      <dgm:prSet/>
      <dgm:spPr/>
      <dgm:t>
        <a:bodyPr/>
        <a:lstStyle/>
        <a:p>
          <a:endParaRPr lang="en-US"/>
        </a:p>
      </dgm:t>
    </dgm:pt>
    <dgm:pt modelId="{7CAB8C2D-C1BD-4C84-90CD-F28F7BDDA97B}">
      <dgm:prSet/>
      <dgm:spPr/>
      <dgm:t>
        <a:bodyPr/>
        <a:lstStyle/>
        <a:p>
          <a:r>
            <a:rPr lang="en-US" smtClean="0"/>
            <a:t>Senior Staff</a:t>
          </a:r>
          <a:endParaRPr lang="en-US" dirty="0"/>
        </a:p>
      </dgm:t>
    </dgm:pt>
    <dgm:pt modelId="{6978447C-BA4C-468E-9590-84BF6EF6449C}" type="parTrans" cxnId="{3229A996-E6EA-4A64-B02A-61F81B2FCF7E}">
      <dgm:prSet/>
      <dgm:spPr/>
      <dgm:t>
        <a:bodyPr/>
        <a:lstStyle/>
        <a:p>
          <a:endParaRPr lang="en-US"/>
        </a:p>
      </dgm:t>
    </dgm:pt>
    <dgm:pt modelId="{B284F9A4-E96A-457F-8E07-36A2072548A2}" type="sibTrans" cxnId="{3229A996-E6EA-4A64-B02A-61F81B2FCF7E}">
      <dgm:prSet/>
      <dgm:spPr/>
      <dgm:t>
        <a:bodyPr/>
        <a:lstStyle/>
        <a:p>
          <a:endParaRPr lang="en-US"/>
        </a:p>
      </dgm:t>
    </dgm:pt>
    <dgm:pt modelId="{0827CDAE-7DC2-44DD-AD42-7C7DAA9DC9A2}" type="pres">
      <dgm:prSet presAssocID="{8ED9673D-8F06-43AE-AB77-D1B2867BAB26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15D0C76-12F4-44C0-A54C-65D2194DB46E}" type="pres">
      <dgm:prSet presAssocID="{8ED9673D-8F06-43AE-AB77-D1B2867BAB26}" presName="hierFlow" presStyleCnt="0"/>
      <dgm:spPr/>
    </dgm:pt>
    <dgm:pt modelId="{FECD12B0-2ABF-4EE9-94F7-24ECE4DF7AA9}" type="pres">
      <dgm:prSet presAssocID="{8ED9673D-8F06-43AE-AB77-D1B2867BAB26}" presName="firstBuf" presStyleCnt="0"/>
      <dgm:spPr/>
    </dgm:pt>
    <dgm:pt modelId="{521C7628-007F-49D5-A8C6-35FCB4A23649}" type="pres">
      <dgm:prSet presAssocID="{8ED9673D-8F06-43AE-AB77-D1B2867BAB26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D36300C9-EFFD-4EF3-A655-6F33AB50AAB7}" type="pres">
      <dgm:prSet presAssocID="{6053C7D6-A5F8-4AB4-8D52-6F6BC175AE73}" presName="Name14" presStyleCnt="0"/>
      <dgm:spPr/>
    </dgm:pt>
    <dgm:pt modelId="{2B61FCBA-5D5D-4E56-BEEA-A3421311FEE4}" type="pres">
      <dgm:prSet presAssocID="{6053C7D6-A5F8-4AB4-8D52-6F6BC175AE73}" presName="level1Shape" presStyleLbl="node0" presStyleIdx="0" presStyleCnt="1" custScaleX="148707" custScaleY="10889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8C29197-424A-4BB7-B9BD-4BA76A5C78D9}" type="pres">
      <dgm:prSet presAssocID="{6053C7D6-A5F8-4AB4-8D52-6F6BC175AE73}" presName="hierChild2" presStyleCnt="0"/>
      <dgm:spPr/>
    </dgm:pt>
    <dgm:pt modelId="{83E984EA-BCB6-4943-8DB6-4D5AF72718EF}" type="pres">
      <dgm:prSet presAssocID="{D166428E-C505-4016-AC41-0CE8EBEB36F6}" presName="Name19" presStyleLbl="parChTrans1D2" presStyleIdx="0" presStyleCnt="1"/>
      <dgm:spPr/>
      <dgm:t>
        <a:bodyPr/>
        <a:lstStyle/>
        <a:p>
          <a:endParaRPr lang="en-US"/>
        </a:p>
      </dgm:t>
    </dgm:pt>
    <dgm:pt modelId="{84F3E504-35D7-493C-A8CB-DB2C0C4F1206}" type="pres">
      <dgm:prSet presAssocID="{34934FEF-4DE6-45D6-9186-0D1A68B13EB6}" presName="Name21" presStyleCnt="0"/>
      <dgm:spPr/>
    </dgm:pt>
    <dgm:pt modelId="{45B384C9-46F9-4DEF-A959-C374283FF283}" type="pres">
      <dgm:prSet presAssocID="{34934FEF-4DE6-45D6-9186-0D1A68B13EB6}" presName="level2Shape" presStyleLbl="node2" presStyleIdx="0" presStyleCnt="1" custScaleX="137265" custScaleY="122630"/>
      <dgm:spPr/>
      <dgm:t>
        <a:bodyPr/>
        <a:lstStyle/>
        <a:p>
          <a:endParaRPr lang="en-US"/>
        </a:p>
      </dgm:t>
    </dgm:pt>
    <dgm:pt modelId="{671131FE-B6EE-4D7D-8FA5-913F16B491BB}" type="pres">
      <dgm:prSet presAssocID="{34934FEF-4DE6-45D6-9186-0D1A68B13EB6}" presName="hierChild3" presStyleCnt="0"/>
      <dgm:spPr/>
    </dgm:pt>
    <dgm:pt modelId="{4D95DB6E-DD59-469E-A099-9B0B20082121}" type="pres">
      <dgm:prSet presAssocID="{6978447C-BA4C-468E-9590-84BF6EF6449C}" presName="Name19" presStyleLbl="parChTrans1D3" presStyleIdx="0" presStyleCnt="2"/>
      <dgm:spPr/>
      <dgm:t>
        <a:bodyPr/>
        <a:lstStyle/>
        <a:p>
          <a:endParaRPr lang="en-US"/>
        </a:p>
      </dgm:t>
    </dgm:pt>
    <dgm:pt modelId="{682899EA-D4DF-46D7-8B50-89572160AA58}" type="pres">
      <dgm:prSet presAssocID="{7CAB8C2D-C1BD-4C84-90CD-F28F7BDDA97B}" presName="Name21" presStyleCnt="0"/>
      <dgm:spPr/>
    </dgm:pt>
    <dgm:pt modelId="{D63DDC90-121F-40AA-A937-69E1074AE287}" type="pres">
      <dgm:prSet presAssocID="{7CAB8C2D-C1BD-4C84-90CD-F28F7BDDA97B}" presName="level2Shape" presStyleLbl="node3" presStyleIdx="0" presStyleCnt="2"/>
      <dgm:spPr/>
      <dgm:t>
        <a:bodyPr/>
        <a:lstStyle/>
        <a:p>
          <a:endParaRPr lang="en-US"/>
        </a:p>
      </dgm:t>
    </dgm:pt>
    <dgm:pt modelId="{931825A0-8A06-4F69-A04D-4AA893436DC9}" type="pres">
      <dgm:prSet presAssocID="{7CAB8C2D-C1BD-4C84-90CD-F28F7BDDA97B}" presName="hierChild3" presStyleCnt="0"/>
      <dgm:spPr/>
    </dgm:pt>
    <dgm:pt modelId="{60C61BD2-0FFC-4085-8206-A2371B5231B5}" type="pres">
      <dgm:prSet presAssocID="{E84D0231-65B0-462F-8B27-B633FB295CB1}" presName="Name19" presStyleLbl="parChTrans1D3" presStyleIdx="1" presStyleCnt="2"/>
      <dgm:spPr/>
      <dgm:t>
        <a:bodyPr/>
        <a:lstStyle/>
        <a:p>
          <a:endParaRPr lang="en-US"/>
        </a:p>
      </dgm:t>
    </dgm:pt>
    <dgm:pt modelId="{488E3746-2A7D-4812-9DC8-08FBAB4B18C9}" type="pres">
      <dgm:prSet presAssocID="{2F7BC328-1AF3-41D6-8603-B4EDC566CC94}" presName="Name21" presStyleCnt="0"/>
      <dgm:spPr/>
    </dgm:pt>
    <dgm:pt modelId="{C89CAA52-4BD8-417C-9AA7-B0CF3FA57EFA}" type="pres">
      <dgm:prSet presAssocID="{2F7BC328-1AF3-41D6-8603-B4EDC566CC94}" presName="level2Shape" presStyleLbl="node3" presStyleIdx="1" presStyleCnt="2"/>
      <dgm:spPr/>
      <dgm:t>
        <a:bodyPr/>
        <a:lstStyle/>
        <a:p>
          <a:endParaRPr lang="en-US"/>
        </a:p>
      </dgm:t>
    </dgm:pt>
    <dgm:pt modelId="{8771FC60-62EE-4E69-BB32-23A113C1DCE7}" type="pres">
      <dgm:prSet presAssocID="{2F7BC328-1AF3-41D6-8603-B4EDC566CC94}" presName="hierChild3" presStyleCnt="0"/>
      <dgm:spPr/>
    </dgm:pt>
    <dgm:pt modelId="{1FC4A72B-D673-473A-94E2-6A34A07E9D45}" type="pres">
      <dgm:prSet presAssocID="{8ED9673D-8F06-43AE-AB77-D1B2867BAB26}" presName="bgShapesFlow" presStyleCnt="0"/>
      <dgm:spPr/>
    </dgm:pt>
    <dgm:pt modelId="{A7958267-B885-4C9A-A47C-1C6C969BDD64}" type="pres">
      <dgm:prSet presAssocID="{0A932FD6-948D-465E-84C7-A065F1CB6BFE}" presName="rectComp" presStyleCnt="0"/>
      <dgm:spPr/>
    </dgm:pt>
    <dgm:pt modelId="{8CFCFF84-2FEE-44D7-9EAD-0A80E26E9069}" type="pres">
      <dgm:prSet presAssocID="{0A932FD6-948D-465E-84C7-A065F1CB6BFE}" presName="bgRect" presStyleLbl="bgShp" presStyleIdx="0" presStyleCnt="2"/>
      <dgm:spPr/>
      <dgm:t>
        <a:bodyPr/>
        <a:lstStyle/>
        <a:p>
          <a:endParaRPr lang="en-US"/>
        </a:p>
      </dgm:t>
    </dgm:pt>
    <dgm:pt modelId="{E877BC2F-D9E7-4E84-9DA0-C98953E5B004}" type="pres">
      <dgm:prSet presAssocID="{0A932FD6-948D-465E-84C7-A065F1CB6BFE}" presName="bgRectTx" presStyleLbl="bgShp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F57092-06C3-41A3-9DBC-413600704CE9}" type="pres">
      <dgm:prSet presAssocID="{0A932FD6-948D-465E-84C7-A065F1CB6BFE}" presName="spComp" presStyleCnt="0"/>
      <dgm:spPr/>
    </dgm:pt>
    <dgm:pt modelId="{3F8A39E9-9C45-4149-AE4E-06B74610F371}" type="pres">
      <dgm:prSet presAssocID="{0A932FD6-948D-465E-84C7-A065F1CB6BFE}" presName="vSp" presStyleCnt="0"/>
      <dgm:spPr/>
    </dgm:pt>
    <dgm:pt modelId="{737245D1-D677-4D49-B989-38DDB4AD3B38}" type="pres">
      <dgm:prSet presAssocID="{FF340C4E-9DD9-4B8E-87D3-838B5DA8E608}" presName="rectComp" presStyleCnt="0"/>
      <dgm:spPr/>
    </dgm:pt>
    <dgm:pt modelId="{6BB58A9D-E975-42FD-AB66-0241ACC92E30}" type="pres">
      <dgm:prSet presAssocID="{FF340C4E-9DD9-4B8E-87D3-838B5DA8E608}" presName="bgRect" presStyleLbl="bgShp" presStyleIdx="1" presStyleCnt="2" custScaleY="228272"/>
      <dgm:spPr/>
      <dgm:t>
        <a:bodyPr/>
        <a:lstStyle/>
        <a:p>
          <a:endParaRPr lang="en-US"/>
        </a:p>
      </dgm:t>
    </dgm:pt>
    <dgm:pt modelId="{0AA766AA-3FEA-49EC-92FB-D04C7EF7CE33}" type="pres">
      <dgm:prSet presAssocID="{FF340C4E-9DD9-4B8E-87D3-838B5DA8E608}" presName="bgRectTx" presStyleLbl="bgShp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846A01D-D7A7-4583-8635-2D94A5EC8F46}" type="presOf" srcId="{E84D0231-65B0-462F-8B27-B633FB295CB1}" destId="{60C61BD2-0FFC-4085-8206-A2371B5231B5}" srcOrd="0" destOrd="0" presId="urn:microsoft.com/office/officeart/2005/8/layout/hierarchy6"/>
    <dgm:cxn modelId="{B015D4C7-FBB9-45B1-949F-87E2543B0BE5}" type="presOf" srcId="{0A932FD6-948D-465E-84C7-A065F1CB6BFE}" destId="{E877BC2F-D9E7-4E84-9DA0-C98953E5B004}" srcOrd="1" destOrd="0" presId="urn:microsoft.com/office/officeart/2005/8/layout/hierarchy6"/>
    <dgm:cxn modelId="{9AE4F91E-2F9C-4857-8A16-53DEB2D67AC9}" type="presOf" srcId="{7CAB8C2D-C1BD-4C84-90CD-F28F7BDDA97B}" destId="{D63DDC90-121F-40AA-A937-69E1074AE287}" srcOrd="0" destOrd="0" presId="urn:microsoft.com/office/officeart/2005/8/layout/hierarchy6"/>
    <dgm:cxn modelId="{2EC8F82D-D05A-46F1-9D81-846A5EAD642E}" srcId="{34934FEF-4DE6-45D6-9186-0D1A68B13EB6}" destId="{2F7BC328-1AF3-41D6-8603-B4EDC566CC94}" srcOrd="1" destOrd="0" parTransId="{E84D0231-65B0-462F-8B27-B633FB295CB1}" sibTransId="{69B0EFA8-D6F4-408E-8E24-4972E6D60F2D}"/>
    <dgm:cxn modelId="{FA904CE3-581C-4918-B273-D430EA163B25}" type="presOf" srcId="{0A932FD6-948D-465E-84C7-A065F1CB6BFE}" destId="{8CFCFF84-2FEE-44D7-9EAD-0A80E26E9069}" srcOrd="0" destOrd="0" presId="urn:microsoft.com/office/officeart/2005/8/layout/hierarchy6"/>
    <dgm:cxn modelId="{F6D39B0D-3D8C-4FA0-982B-17F64DACEE05}" srcId="{8ED9673D-8F06-43AE-AB77-D1B2867BAB26}" destId="{6053C7D6-A5F8-4AB4-8D52-6F6BC175AE73}" srcOrd="0" destOrd="0" parTransId="{6D1A690E-79C7-41FD-9C2A-CF45121224E1}" sibTransId="{9E7D99A5-6229-4FA0-B406-CCAA425FE355}"/>
    <dgm:cxn modelId="{EC84F8C2-9CEA-48AF-887A-65813639B0F2}" type="presOf" srcId="{2F7BC328-1AF3-41D6-8603-B4EDC566CC94}" destId="{C89CAA52-4BD8-417C-9AA7-B0CF3FA57EFA}" srcOrd="0" destOrd="0" presId="urn:microsoft.com/office/officeart/2005/8/layout/hierarchy6"/>
    <dgm:cxn modelId="{3229A996-E6EA-4A64-B02A-61F81B2FCF7E}" srcId="{34934FEF-4DE6-45D6-9186-0D1A68B13EB6}" destId="{7CAB8C2D-C1BD-4C84-90CD-F28F7BDDA97B}" srcOrd="0" destOrd="0" parTransId="{6978447C-BA4C-468E-9590-84BF6EF6449C}" sibTransId="{B284F9A4-E96A-457F-8E07-36A2072548A2}"/>
    <dgm:cxn modelId="{683BE459-0ED7-4ACA-B5B4-996D7A1ED415}" srcId="{8ED9673D-8F06-43AE-AB77-D1B2867BAB26}" destId="{FF340C4E-9DD9-4B8E-87D3-838B5DA8E608}" srcOrd="2" destOrd="0" parTransId="{3F42680E-B72D-4399-9F7A-F882B992847C}" sibTransId="{70B7276E-7341-405F-A1A1-F644DD5F2F7F}"/>
    <dgm:cxn modelId="{4EC0A4B1-037B-4F55-AE47-E827074F60D9}" srcId="{8ED9673D-8F06-43AE-AB77-D1B2867BAB26}" destId="{0A932FD6-948D-465E-84C7-A065F1CB6BFE}" srcOrd="1" destOrd="0" parTransId="{77388901-414B-4AE7-810F-EF0155CE92DC}" sibTransId="{EF0D2926-A1AB-4AD0-9D83-822387076C69}"/>
    <dgm:cxn modelId="{01AE4E78-8FAF-4794-AB2E-0E62CDEF4F71}" type="presOf" srcId="{FF340C4E-9DD9-4B8E-87D3-838B5DA8E608}" destId="{6BB58A9D-E975-42FD-AB66-0241ACC92E30}" srcOrd="0" destOrd="0" presId="urn:microsoft.com/office/officeart/2005/8/layout/hierarchy6"/>
    <dgm:cxn modelId="{6960799A-0DCD-4B8E-9017-D5F95EB14FEC}" type="presOf" srcId="{6053C7D6-A5F8-4AB4-8D52-6F6BC175AE73}" destId="{2B61FCBA-5D5D-4E56-BEEA-A3421311FEE4}" srcOrd="0" destOrd="0" presId="urn:microsoft.com/office/officeart/2005/8/layout/hierarchy6"/>
    <dgm:cxn modelId="{A37DC995-3C74-4B2E-9BF9-757FE3F86106}" type="presOf" srcId="{6978447C-BA4C-468E-9590-84BF6EF6449C}" destId="{4D95DB6E-DD59-469E-A099-9B0B20082121}" srcOrd="0" destOrd="0" presId="urn:microsoft.com/office/officeart/2005/8/layout/hierarchy6"/>
    <dgm:cxn modelId="{746DCE81-3318-4A31-8C5A-3291AD148061}" type="presOf" srcId="{8ED9673D-8F06-43AE-AB77-D1B2867BAB26}" destId="{0827CDAE-7DC2-44DD-AD42-7C7DAA9DC9A2}" srcOrd="0" destOrd="0" presId="urn:microsoft.com/office/officeart/2005/8/layout/hierarchy6"/>
    <dgm:cxn modelId="{579249DA-F901-4D75-B080-C09AE460C9F2}" type="presOf" srcId="{D166428E-C505-4016-AC41-0CE8EBEB36F6}" destId="{83E984EA-BCB6-4943-8DB6-4D5AF72718EF}" srcOrd="0" destOrd="0" presId="urn:microsoft.com/office/officeart/2005/8/layout/hierarchy6"/>
    <dgm:cxn modelId="{C28F53BC-4FF4-4B4E-883A-61BA8A6263D8}" srcId="{6053C7D6-A5F8-4AB4-8D52-6F6BC175AE73}" destId="{34934FEF-4DE6-45D6-9186-0D1A68B13EB6}" srcOrd="0" destOrd="0" parTransId="{D166428E-C505-4016-AC41-0CE8EBEB36F6}" sibTransId="{2B454F86-56BA-41FA-9185-5114C7ED56A1}"/>
    <dgm:cxn modelId="{04224C88-8AEF-4DB6-95F8-2CA7F428D14A}" type="presOf" srcId="{34934FEF-4DE6-45D6-9186-0D1A68B13EB6}" destId="{45B384C9-46F9-4DEF-A959-C374283FF283}" srcOrd="0" destOrd="0" presId="urn:microsoft.com/office/officeart/2005/8/layout/hierarchy6"/>
    <dgm:cxn modelId="{83356864-6675-4B24-83C6-CCD4A888F2C3}" type="presOf" srcId="{FF340C4E-9DD9-4B8E-87D3-838B5DA8E608}" destId="{0AA766AA-3FEA-49EC-92FB-D04C7EF7CE33}" srcOrd="1" destOrd="0" presId="urn:microsoft.com/office/officeart/2005/8/layout/hierarchy6"/>
    <dgm:cxn modelId="{770A0444-DACC-4FEA-B2E4-8B0E0D44538E}" type="presParOf" srcId="{0827CDAE-7DC2-44DD-AD42-7C7DAA9DC9A2}" destId="{315D0C76-12F4-44C0-A54C-65D2194DB46E}" srcOrd="0" destOrd="0" presId="urn:microsoft.com/office/officeart/2005/8/layout/hierarchy6"/>
    <dgm:cxn modelId="{218F8297-7FCC-4458-AFB8-FCBB74CCB036}" type="presParOf" srcId="{315D0C76-12F4-44C0-A54C-65D2194DB46E}" destId="{FECD12B0-2ABF-4EE9-94F7-24ECE4DF7AA9}" srcOrd="0" destOrd="0" presId="urn:microsoft.com/office/officeart/2005/8/layout/hierarchy6"/>
    <dgm:cxn modelId="{D68645E9-A5EA-43F7-A43E-471193D809D3}" type="presParOf" srcId="{315D0C76-12F4-44C0-A54C-65D2194DB46E}" destId="{521C7628-007F-49D5-A8C6-35FCB4A23649}" srcOrd="1" destOrd="0" presId="urn:microsoft.com/office/officeart/2005/8/layout/hierarchy6"/>
    <dgm:cxn modelId="{F4DD2D53-FBBE-4663-8D8B-09CABECD3EA0}" type="presParOf" srcId="{521C7628-007F-49D5-A8C6-35FCB4A23649}" destId="{D36300C9-EFFD-4EF3-A655-6F33AB50AAB7}" srcOrd="0" destOrd="0" presId="urn:microsoft.com/office/officeart/2005/8/layout/hierarchy6"/>
    <dgm:cxn modelId="{E0A6B74B-BE47-492A-9111-B23730813674}" type="presParOf" srcId="{D36300C9-EFFD-4EF3-A655-6F33AB50AAB7}" destId="{2B61FCBA-5D5D-4E56-BEEA-A3421311FEE4}" srcOrd="0" destOrd="0" presId="urn:microsoft.com/office/officeart/2005/8/layout/hierarchy6"/>
    <dgm:cxn modelId="{C9A4C2DC-836A-43D7-B723-89970235D04C}" type="presParOf" srcId="{D36300C9-EFFD-4EF3-A655-6F33AB50AAB7}" destId="{28C29197-424A-4BB7-B9BD-4BA76A5C78D9}" srcOrd="1" destOrd="0" presId="urn:microsoft.com/office/officeart/2005/8/layout/hierarchy6"/>
    <dgm:cxn modelId="{55967902-229A-4139-AB7F-1496039F7AE7}" type="presParOf" srcId="{28C29197-424A-4BB7-B9BD-4BA76A5C78D9}" destId="{83E984EA-BCB6-4943-8DB6-4D5AF72718EF}" srcOrd="0" destOrd="0" presId="urn:microsoft.com/office/officeart/2005/8/layout/hierarchy6"/>
    <dgm:cxn modelId="{461237F1-562D-4974-91E4-274242690110}" type="presParOf" srcId="{28C29197-424A-4BB7-B9BD-4BA76A5C78D9}" destId="{84F3E504-35D7-493C-A8CB-DB2C0C4F1206}" srcOrd="1" destOrd="0" presId="urn:microsoft.com/office/officeart/2005/8/layout/hierarchy6"/>
    <dgm:cxn modelId="{E08FC969-8D86-4F8A-9A97-830AF12DBF32}" type="presParOf" srcId="{84F3E504-35D7-493C-A8CB-DB2C0C4F1206}" destId="{45B384C9-46F9-4DEF-A959-C374283FF283}" srcOrd="0" destOrd="0" presId="urn:microsoft.com/office/officeart/2005/8/layout/hierarchy6"/>
    <dgm:cxn modelId="{C6A3673A-F20D-431E-8010-49D803A95F38}" type="presParOf" srcId="{84F3E504-35D7-493C-A8CB-DB2C0C4F1206}" destId="{671131FE-B6EE-4D7D-8FA5-913F16B491BB}" srcOrd="1" destOrd="0" presId="urn:microsoft.com/office/officeart/2005/8/layout/hierarchy6"/>
    <dgm:cxn modelId="{79A52FF2-49F1-4A7A-B9F6-F6B009AD5F7E}" type="presParOf" srcId="{671131FE-B6EE-4D7D-8FA5-913F16B491BB}" destId="{4D95DB6E-DD59-469E-A099-9B0B20082121}" srcOrd="0" destOrd="0" presId="urn:microsoft.com/office/officeart/2005/8/layout/hierarchy6"/>
    <dgm:cxn modelId="{5E3EC839-2DC3-4984-A446-EEF7D0692583}" type="presParOf" srcId="{671131FE-B6EE-4D7D-8FA5-913F16B491BB}" destId="{682899EA-D4DF-46D7-8B50-89572160AA58}" srcOrd="1" destOrd="0" presId="urn:microsoft.com/office/officeart/2005/8/layout/hierarchy6"/>
    <dgm:cxn modelId="{06D04CFE-845C-434E-83AB-6F98779B1A81}" type="presParOf" srcId="{682899EA-D4DF-46D7-8B50-89572160AA58}" destId="{D63DDC90-121F-40AA-A937-69E1074AE287}" srcOrd="0" destOrd="0" presId="urn:microsoft.com/office/officeart/2005/8/layout/hierarchy6"/>
    <dgm:cxn modelId="{8368A207-5B93-4B73-B44B-F9FFD9BA12D2}" type="presParOf" srcId="{682899EA-D4DF-46D7-8B50-89572160AA58}" destId="{931825A0-8A06-4F69-A04D-4AA893436DC9}" srcOrd="1" destOrd="0" presId="urn:microsoft.com/office/officeart/2005/8/layout/hierarchy6"/>
    <dgm:cxn modelId="{A3F2E5F2-B97F-42A6-9CA6-8A0B3FA8627F}" type="presParOf" srcId="{671131FE-B6EE-4D7D-8FA5-913F16B491BB}" destId="{60C61BD2-0FFC-4085-8206-A2371B5231B5}" srcOrd="2" destOrd="0" presId="urn:microsoft.com/office/officeart/2005/8/layout/hierarchy6"/>
    <dgm:cxn modelId="{8D36D83E-4DD0-4C91-82E6-58E7250120B1}" type="presParOf" srcId="{671131FE-B6EE-4D7D-8FA5-913F16B491BB}" destId="{488E3746-2A7D-4812-9DC8-08FBAB4B18C9}" srcOrd="3" destOrd="0" presId="urn:microsoft.com/office/officeart/2005/8/layout/hierarchy6"/>
    <dgm:cxn modelId="{5C5300A5-D6FC-49C1-BEC5-57010FB98150}" type="presParOf" srcId="{488E3746-2A7D-4812-9DC8-08FBAB4B18C9}" destId="{C89CAA52-4BD8-417C-9AA7-B0CF3FA57EFA}" srcOrd="0" destOrd="0" presId="urn:microsoft.com/office/officeart/2005/8/layout/hierarchy6"/>
    <dgm:cxn modelId="{B3F0E6FD-EA6E-4AB4-AED0-25F80F831094}" type="presParOf" srcId="{488E3746-2A7D-4812-9DC8-08FBAB4B18C9}" destId="{8771FC60-62EE-4E69-BB32-23A113C1DCE7}" srcOrd="1" destOrd="0" presId="urn:microsoft.com/office/officeart/2005/8/layout/hierarchy6"/>
    <dgm:cxn modelId="{5976BB77-FC6E-47B3-A49A-C21A2F3E695B}" type="presParOf" srcId="{0827CDAE-7DC2-44DD-AD42-7C7DAA9DC9A2}" destId="{1FC4A72B-D673-473A-94E2-6A34A07E9D45}" srcOrd="1" destOrd="0" presId="urn:microsoft.com/office/officeart/2005/8/layout/hierarchy6"/>
    <dgm:cxn modelId="{20E56AAD-001A-4546-82B0-E7025E697AD4}" type="presParOf" srcId="{1FC4A72B-D673-473A-94E2-6A34A07E9D45}" destId="{A7958267-B885-4C9A-A47C-1C6C969BDD64}" srcOrd="0" destOrd="0" presId="urn:microsoft.com/office/officeart/2005/8/layout/hierarchy6"/>
    <dgm:cxn modelId="{86B0AC7B-5801-4AEB-8C49-D15B402E1480}" type="presParOf" srcId="{A7958267-B885-4C9A-A47C-1C6C969BDD64}" destId="{8CFCFF84-2FEE-44D7-9EAD-0A80E26E9069}" srcOrd="0" destOrd="0" presId="urn:microsoft.com/office/officeart/2005/8/layout/hierarchy6"/>
    <dgm:cxn modelId="{2D11D1E2-A584-4FA5-9504-888341C89B39}" type="presParOf" srcId="{A7958267-B885-4C9A-A47C-1C6C969BDD64}" destId="{E877BC2F-D9E7-4E84-9DA0-C98953E5B004}" srcOrd="1" destOrd="0" presId="urn:microsoft.com/office/officeart/2005/8/layout/hierarchy6"/>
    <dgm:cxn modelId="{C01840E8-CBE6-48E9-8DF4-71748F83F3F7}" type="presParOf" srcId="{1FC4A72B-D673-473A-94E2-6A34A07E9D45}" destId="{20F57092-06C3-41A3-9DBC-413600704CE9}" srcOrd="1" destOrd="0" presId="urn:microsoft.com/office/officeart/2005/8/layout/hierarchy6"/>
    <dgm:cxn modelId="{24272F8D-C806-4777-B10D-40FC41C30823}" type="presParOf" srcId="{20F57092-06C3-41A3-9DBC-413600704CE9}" destId="{3F8A39E9-9C45-4149-AE4E-06B74610F371}" srcOrd="0" destOrd="0" presId="urn:microsoft.com/office/officeart/2005/8/layout/hierarchy6"/>
    <dgm:cxn modelId="{30050ADC-5806-4F05-8641-A6168D5571E6}" type="presParOf" srcId="{1FC4A72B-D673-473A-94E2-6A34A07E9D45}" destId="{737245D1-D677-4D49-B989-38DDB4AD3B38}" srcOrd="2" destOrd="0" presId="urn:microsoft.com/office/officeart/2005/8/layout/hierarchy6"/>
    <dgm:cxn modelId="{50706D51-A8AC-4E21-866B-B89E203232F2}" type="presParOf" srcId="{737245D1-D677-4D49-B989-38DDB4AD3B38}" destId="{6BB58A9D-E975-42FD-AB66-0241ACC92E30}" srcOrd="0" destOrd="0" presId="urn:microsoft.com/office/officeart/2005/8/layout/hierarchy6"/>
    <dgm:cxn modelId="{355CC322-EAF4-4CD6-B7CE-D8E32DDF2B23}" type="presParOf" srcId="{737245D1-D677-4D49-B989-38DDB4AD3B38}" destId="{0AA766AA-3FEA-49EC-92FB-D04C7EF7CE33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BB58A9D-E975-42FD-AB66-0241ACC92E30}">
      <dsp:nvSpPr>
        <dsp:cNvPr id="0" name=""/>
        <dsp:cNvSpPr/>
      </dsp:nvSpPr>
      <dsp:spPr>
        <a:xfrm>
          <a:off x="0" y="1534675"/>
          <a:ext cx="8839200" cy="290838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State</a:t>
          </a:r>
          <a:endParaRPr lang="en-US" sz="3000" kern="1200" dirty="0"/>
        </a:p>
      </dsp:txBody>
      <dsp:txXfrm>
        <a:off x="0" y="1534675"/>
        <a:ext cx="2651760" cy="2908385"/>
      </dsp:txXfrm>
    </dsp:sp>
    <dsp:sp modelId="{8CFCFF84-2FEE-44D7-9EAD-0A80E26E9069}">
      <dsp:nvSpPr>
        <dsp:cNvPr id="0" name=""/>
        <dsp:cNvSpPr/>
      </dsp:nvSpPr>
      <dsp:spPr>
        <a:xfrm>
          <a:off x="0" y="48239"/>
          <a:ext cx="8839200" cy="1274087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LEA/Charter Schools</a:t>
          </a:r>
          <a:endParaRPr lang="en-US" sz="3000" kern="1200" dirty="0"/>
        </a:p>
      </dsp:txBody>
      <dsp:txXfrm>
        <a:off x="0" y="48239"/>
        <a:ext cx="2651760" cy="1274087"/>
      </dsp:txXfrm>
    </dsp:sp>
    <dsp:sp modelId="{2B61FCBA-5D5D-4E56-BEEA-A3421311FEE4}">
      <dsp:nvSpPr>
        <dsp:cNvPr id="0" name=""/>
        <dsp:cNvSpPr/>
      </dsp:nvSpPr>
      <dsp:spPr>
        <a:xfrm>
          <a:off x="4472926" y="154413"/>
          <a:ext cx="2368322" cy="115620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RttT Coordinators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Superintendents/Site Administrators</a:t>
          </a:r>
          <a:endParaRPr lang="en-US" sz="1900" kern="1200" dirty="0"/>
        </a:p>
      </dsp:txBody>
      <dsp:txXfrm>
        <a:off x="4472926" y="154413"/>
        <a:ext cx="2368322" cy="1156202"/>
      </dsp:txXfrm>
    </dsp:sp>
    <dsp:sp modelId="{83E984EA-BCB6-4943-8DB6-4D5AF72718EF}">
      <dsp:nvSpPr>
        <dsp:cNvPr id="0" name=""/>
        <dsp:cNvSpPr/>
      </dsp:nvSpPr>
      <dsp:spPr>
        <a:xfrm>
          <a:off x="5611368" y="1310616"/>
          <a:ext cx="91440" cy="42469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469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B384C9-46F9-4DEF-A959-C374283FF283}">
      <dsp:nvSpPr>
        <dsp:cNvPr id="0" name=""/>
        <dsp:cNvSpPr/>
      </dsp:nvSpPr>
      <dsp:spPr>
        <a:xfrm>
          <a:off x="4564040" y="1735312"/>
          <a:ext cx="2186095" cy="13020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State Project Coordinators</a:t>
          </a:r>
          <a:endParaRPr lang="en-US" sz="1900" kern="1200" dirty="0"/>
        </a:p>
      </dsp:txBody>
      <dsp:txXfrm>
        <a:off x="4564040" y="1735312"/>
        <a:ext cx="2186095" cy="1302011"/>
      </dsp:txXfrm>
    </dsp:sp>
    <dsp:sp modelId="{4D95DB6E-DD59-469E-A099-9B0B20082121}">
      <dsp:nvSpPr>
        <dsp:cNvPr id="0" name=""/>
        <dsp:cNvSpPr/>
      </dsp:nvSpPr>
      <dsp:spPr>
        <a:xfrm>
          <a:off x="4621891" y="3037324"/>
          <a:ext cx="1035196" cy="424695"/>
        </a:xfrm>
        <a:custGeom>
          <a:avLst/>
          <a:gdLst/>
          <a:ahLst/>
          <a:cxnLst/>
          <a:rect l="0" t="0" r="0" b="0"/>
          <a:pathLst>
            <a:path>
              <a:moveTo>
                <a:pt x="1035196" y="0"/>
              </a:moveTo>
              <a:lnTo>
                <a:pt x="1035196" y="212347"/>
              </a:lnTo>
              <a:lnTo>
                <a:pt x="0" y="212347"/>
              </a:lnTo>
              <a:lnTo>
                <a:pt x="0" y="42469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3DDC90-121F-40AA-A937-69E1074AE287}">
      <dsp:nvSpPr>
        <dsp:cNvPr id="0" name=""/>
        <dsp:cNvSpPr/>
      </dsp:nvSpPr>
      <dsp:spPr>
        <a:xfrm>
          <a:off x="3825586" y="3462020"/>
          <a:ext cx="1592609" cy="10617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smtClean="0"/>
            <a:t>Senior Staff</a:t>
          </a:r>
          <a:endParaRPr lang="en-US" sz="1900" kern="1200" dirty="0"/>
        </a:p>
      </dsp:txBody>
      <dsp:txXfrm>
        <a:off x="3825586" y="3462020"/>
        <a:ext cx="1592609" cy="1061739"/>
      </dsp:txXfrm>
    </dsp:sp>
    <dsp:sp modelId="{60C61BD2-0FFC-4085-8206-A2371B5231B5}">
      <dsp:nvSpPr>
        <dsp:cNvPr id="0" name=""/>
        <dsp:cNvSpPr/>
      </dsp:nvSpPr>
      <dsp:spPr>
        <a:xfrm>
          <a:off x="5657088" y="3037324"/>
          <a:ext cx="1035196" cy="4246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2347"/>
              </a:lnTo>
              <a:lnTo>
                <a:pt x="1035196" y="212347"/>
              </a:lnTo>
              <a:lnTo>
                <a:pt x="1035196" y="42469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9CAA52-4BD8-417C-9AA7-B0CF3FA57EFA}">
      <dsp:nvSpPr>
        <dsp:cNvPr id="0" name=""/>
        <dsp:cNvSpPr/>
      </dsp:nvSpPr>
      <dsp:spPr>
        <a:xfrm>
          <a:off x="5895979" y="3462020"/>
          <a:ext cx="1592609" cy="10617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US" sz="1900" kern="1200" dirty="0" smtClean="0"/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900" kern="1200" dirty="0" smtClean="0"/>
            <a:t>Directors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900" kern="1200" dirty="0"/>
        </a:p>
      </dsp:txBody>
      <dsp:txXfrm>
        <a:off x="5895979" y="3462020"/>
        <a:ext cx="1592609" cy="10617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pPr>
              <a:defRPr/>
            </a:pPr>
            <a:fld id="{AAB54916-165B-4A23-98C9-8BDA249899E7}" type="datetime1">
              <a:rPr lang="en-US"/>
              <a:pPr>
                <a:defRPr/>
              </a:pPr>
              <a:t>3/24/2011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pPr>
              <a:defRPr/>
            </a:pPr>
            <a:fld id="{AFE613B9-7E5F-4BC5-B621-9B09CCA2EB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033D20F-F9D0-4014-9971-08D757920F28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D56A7BF-C59D-4FA6-A5CE-C6DCC92DD386}" type="slidenum">
              <a:rPr lang="en-US" smtClean="0"/>
              <a:pPr/>
              <a:t>11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F8980-F5C6-471D-943D-0E784B1C73C7}" type="datetime1">
              <a:rPr lang="en-US"/>
              <a:pPr>
                <a:defRPr/>
              </a:pPr>
              <a:t>3/24/2011</a:t>
            </a:fld>
            <a:r>
              <a:rPr lang="en-US"/>
              <a:t>  •  page </a:t>
            </a:r>
            <a:fld id="{CEDBF789-30CB-4D8E-B6D4-2541B0CF4B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1524000"/>
            <a:ext cx="3886200" cy="42672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609600" y="1524000"/>
            <a:ext cx="4038600" cy="42672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20CF6-5A22-4C9E-9315-12783E0BA716}" type="datetime1">
              <a:rPr lang="en-US"/>
              <a:pPr>
                <a:defRPr/>
              </a:pPr>
              <a:t>3/24/2011</a:t>
            </a:fld>
            <a:r>
              <a:rPr lang="en-US"/>
              <a:t>  •  page </a:t>
            </a:r>
            <a:fld id="{21273B5C-47C8-4EB3-B7DC-0E7722F673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5"/>
          <p:cNvSpPr>
            <a:spLocks noGrp="1"/>
          </p:cNvSpPr>
          <p:nvPr userDrawn="1"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2/14/2011  •  page </a:t>
            </a:r>
            <a:fld id="{8F3ECCAE-A2B1-45D9-ABEA-38766194FC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892CF-786D-4F31-B769-4717281321A1}" type="datetime1">
              <a:rPr lang="en-US"/>
              <a:pPr>
                <a:defRPr/>
              </a:pPr>
              <a:t>3/24/2011</a:t>
            </a:fld>
            <a:r>
              <a:rPr lang="en-US"/>
              <a:t>  •  page </a:t>
            </a:r>
            <a:fld id="{6841E4BF-617B-4CDE-A2A2-6F6A773BCF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00457E">
            <a:alpha val="65097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1828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5" name="Picture 2" descr="CareerandCollege_FINAL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638" y="228600"/>
            <a:ext cx="1849437" cy="137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ppt_acre_wordheader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304800"/>
            <a:ext cx="6553200" cy="125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Straight Connector 6"/>
          <p:cNvCxnSpPr>
            <a:cxnSpLocks noChangeShapeType="1"/>
          </p:cNvCxnSpPr>
          <p:nvPr userDrawn="1"/>
        </p:nvCxnSpPr>
        <p:spPr bwMode="auto">
          <a:xfrm>
            <a:off x="2235200" y="152400"/>
            <a:ext cx="0" cy="1447800"/>
          </a:xfrm>
          <a:prstGeom prst="line">
            <a:avLst/>
          </a:prstGeom>
          <a:noFill/>
          <a:ln w="25400">
            <a:solidFill>
              <a:srgbClr val="00457E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8" name="Rectangle 7"/>
          <p:cNvSpPr/>
          <p:nvPr userDrawn="1"/>
        </p:nvSpPr>
        <p:spPr>
          <a:xfrm>
            <a:off x="0" y="1773238"/>
            <a:ext cx="9144000" cy="147637"/>
          </a:xfrm>
          <a:prstGeom prst="rect">
            <a:avLst/>
          </a:prstGeom>
          <a:solidFill>
            <a:srgbClr val="0045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130425"/>
            <a:ext cx="8839200" cy="14700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8006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8FB2">
            <a:alpha val="25098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162675"/>
            <a:ext cx="9144000" cy="6953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524000"/>
            <a:ext cx="82296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grpSp>
        <p:nvGrpSpPr>
          <p:cNvPr id="1029" name="Group 5"/>
          <p:cNvGrpSpPr>
            <a:grpSpLocks/>
          </p:cNvGrpSpPr>
          <p:nvPr userDrawn="1"/>
        </p:nvGrpSpPr>
        <p:grpSpPr bwMode="auto">
          <a:xfrm>
            <a:off x="228600" y="6202363"/>
            <a:ext cx="4302125" cy="665162"/>
            <a:chOff x="228601" y="6172200"/>
            <a:chExt cx="4302759" cy="664822"/>
          </a:xfrm>
        </p:grpSpPr>
        <p:pic>
          <p:nvPicPr>
            <p:cNvPr id="1032" name="Picture 4" descr="CareerandCollege_FINAL.png"/>
            <p:cNvPicPr>
              <a:picLocks noChangeAspect="1"/>
            </p:cNvPicPr>
            <p:nvPr userDrawn="1"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28601" y="6247870"/>
              <a:ext cx="693622" cy="5175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3" name="Picture 8" descr="ppt_acre_wordheader.png"/>
            <p:cNvPicPr>
              <a:picLocks noChangeAspect="1"/>
            </p:cNvPicPr>
            <p:nvPr userDrawn="1"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060991" y="6172200"/>
              <a:ext cx="3470369" cy="664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1" name="Straight Connector 10"/>
            <p:cNvCxnSpPr>
              <a:cxnSpLocks noChangeShapeType="1"/>
            </p:cNvCxnSpPr>
            <p:nvPr userDrawn="1"/>
          </p:nvCxnSpPr>
          <p:spPr bwMode="auto">
            <a:xfrm>
              <a:off x="1000240" y="6246774"/>
              <a:ext cx="0" cy="506154"/>
            </a:xfrm>
            <a:prstGeom prst="line">
              <a:avLst/>
            </a:prstGeom>
            <a:noFill/>
            <a:ln w="25400">
              <a:solidFill>
                <a:srgbClr val="00457E"/>
              </a:solidFill>
              <a:round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</p:cxnSp>
      </p:grpSp>
      <p:sp>
        <p:nvSpPr>
          <p:cNvPr id="15" name="Rectangle 14"/>
          <p:cNvSpPr/>
          <p:nvPr userDrawn="1"/>
        </p:nvSpPr>
        <p:spPr>
          <a:xfrm>
            <a:off x="-76200" y="6116638"/>
            <a:ext cx="9372600" cy="76200"/>
          </a:xfrm>
          <a:prstGeom prst="rect">
            <a:avLst/>
          </a:prstGeom>
          <a:solidFill>
            <a:srgbClr val="0045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" name="Slide Number Placeholder 5"/>
          <p:cNvSpPr>
            <a:spLocks noGrp="1"/>
          </p:cNvSpPr>
          <p:nvPr userDrawn="1">
            <p:ph type="sldNum" sz="quarter" idx="4"/>
          </p:nvPr>
        </p:nvSpPr>
        <p:spPr>
          <a:xfrm>
            <a:off x="6934200" y="6354763"/>
            <a:ext cx="19050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0457E"/>
                </a:solidFill>
                <a:latin typeface="Calibri" charset="0"/>
              </a:defRPr>
            </a:lvl1pPr>
          </a:lstStyle>
          <a:p>
            <a:pPr>
              <a:defRPr/>
            </a:pPr>
            <a:r>
              <a:rPr lang="en-US"/>
              <a:t>2/14/2011  •  page </a:t>
            </a:r>
            <a:fld id="{1AA0898F-07FC-4783-A15B-513FF659A5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6" r:id="rId3"/>
    <p:sldLayoutId id="2147483809" r:id="rId4"/>
  </p:sldLayoutIdLst>
  <p:timing>
    <p:tnLst>
      <p:par>
        <p:cTn id="1" dur="indefinite" restart="never" nodeType="tmRoot"/>
      </p:par>
    </p:tnLst>
  </p:timing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 kern="1200">
          <a:solidFill>
            <a:srgbClr val="00457E"/>
          </a:solidFill>
          <a:latin typeface="Arial"/>
          <a:ea typeface="Arial" charset="0"/>
          <a:cs typeface="Arial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457E"/>
          </a:solidFill>
          <a:latin typeface="Arial" charset="0"/>
          <a:ea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457E"/>
          </a:solidFill>
          <a:latin typeface="Arial" charset="0"/>
          <a:ea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457E"/>
          </a:solidFill>
          <a:latin typeface="Arial" charset="0"/>
          <a:ea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457E"/>
          </a:solidFill>
          <a:latin typeface="Arial" charset="0"/>
          <a:ea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 b="1">
          <a:solidFill>
            <a:srgbClr val="00457E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 b="1">
          <a:solidFill>
            <a:srgbClr val="00457E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 b="1">
          <a:solidFill>
            <a:srgbClr val="00457E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 b="1">
          <a:solidFill>
            <a:srgbClr val="00457E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00457E"/>
          </a:solidFill>
          <a:latin typeface="Arial"/>
          <a:ea typeface="Arial" charset="0"/>
          <a:cs typeface="Arial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00457E"/>
          </a:solidFill>
          <a:latin typeface="Arial"/>
          <a:ea typeface="Arial" charset="0"/>
          <a:cs typeface="Arial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00457E"/>
          </a:solidFill>
          <a:latin typeface="Arial"/>
          <a:ea typeface="Arial" charset="0"/>
          <a:cs typeface="Arial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00457E"/>
          </a:solidFill>
          <a:latin typeface="Arial"/>
          <a:ea typeface="Arial" charset="0"/>
          <a:cs typeface="Arial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00457E"/>
          </a:solidFill>
          <a:latin typeface="Arial"/>
          <a:ea typeface="Arial" charset="0"/>
          <a:cs typeface="Arial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ystewart@dpi.state.nc.u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hyperlink" Target="mailto:tgreggs@dpi.state.nc.us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ncpublicschools.org/profdev/acre" TargetMode="External"/><Relationship Id="rId5" Type="http://schemas.openxmlformats.org/officeDocument/2006/relationships/hyperlink" Target="http://www.ncpublicschools.org/profdev/conferences/summerinstitutes" TargetMode="External"/><Relationship Id="rId4" Type="http://schemas.openxmlformats.org/officeDocument/2006/relationships/hyperlink" Target="mailto:jwebster@wresa.or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ncpublicschools.org/rttt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cpublicschools.org/curriculum-instruction/directory/section" TargetMode="External"/><Relationship Id="rId2" Type="http://schemas.openxmlformats.org/officeDocument/2006/relationships/hyperlink" Target="http://www.ncpublicschools.org/acre/standards/support-tools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mailto:tgreggs@dpi.state.nc.us" TargetMode="External"/><Relationship Id="rId2" Type="http://schemas.openxmlformats.org/officeDocument/2006/relationships/hyperlink" Target="mailto:ystewart@dpi.state.nc.us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2"/>
          <p:cNvSpPr>
            <a:spLocks noGrp="1"/>
          </p:cNvSpPr>
          <p:nvPr>
            <p:ph type="ctrTitle"/>
          </p:nvPr>
        </p:nvSpPr>
        <p:spPr bwMode="auto">
          <a:xfrm>
            <a:off x="0" y="2057400"/>
            <a:ext cx="9144000" cy="3352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2400" smtClean="0">
                <a:latin typeface="Arial" charset="0"/>
                <a:cs typeface="Arial" charset="0"/>
              </a:rPr>
              <a:t>Common Core and Essential Standards Summer Institute</a:t>
            </a:r>
            <a:r>
              <a:rPr lang="en-US" sz="4000" smtClean="0">
                <a:latin typeface="Arial" charset="0"/>
                <a:cs typeface="Arial" charset="0"/>
              </a:rPr>
              <a:t/>
            </a:r>
            <a:br>
              <a:rPr lang="en-US" sz="4000" smtClean="0">
                <a:latin typeface="Arial" charset="0"/>
                <a:cs typeface="Arial" charset="0"/>
              </a:rPr>
            </a:br>
            <a:r>
              <a:rPr lang="en-US" sz="4000" smtClean="0">
                <a:latin typeface="Arial" charset="0"/>
                <a:cs typeface="Arial" charset="0"/>
              </a:rPr>
              <a:t/>
            </a:r>
            <a:br>
              <a:rPr lang="en-US" sz="4000" smtClean="0">
                <a:latin typeface="Arial" charset="0"/>
                <a:cs typeface="Arial" charset="0"/>
              </a:rPr>
            </a:br>
            <a:r>
              <a:rPr lang="en-US" sz="4000" smtClean="0">
                <a:latin typeface="Arial" charset="0"/>
                <a:cs typeface="Arial" charset="0"/>
              </a:rPr>
              <a:t>Webinar Series</a:t>
            </a:r>
            <a:r>
              <a:rPr lang="en-US" sz="2400" smtClean="0">
                <a:latin typeface="Arial" charset="0"/>
                <a:cs typeface="Arial" charset="0"/>
              </a:rPr>
              <a:t/>
            </a:r>
            <a:br>
              <a:rPr lang="en-US" sz="2400" smtClean="0">
                <a:latin typeface="Arial" charset="0"/>
                <a:cs typeface="Arial" charset="0"/>
              </a:rPr>
            </a:br>
            <a:r>
              <a:rPr lang="en-US" sz="2400" smtClean="0">
                <a:latin typeface="Arial" charset="0"/>
                <a:cs typeface="Arial" charset="0"/>
              </a:rPr>
              <a:t>for</a:t>
            </a:r>
            <a:br>
              <a:rPr lang="en-US" sz="2400" smtClean="0">
                <a:latin typeface="Arial" charset="0"/>
                <a:cs typeface="Arial" charset="0"/>
              </a:rPr>
            </a:br>
            <a:r>
              <a:rPr lang="en-US" sz="2400" smtClean="0">
                <a:latin typeface="Arial" charset="0"/>
                <a:cs typeface="Arial" charset="0"/>
              </a:rPr>
              <a:t>LEA and Charter School Teams</a:t>
            </a:r>
            <a:br>
              <a:rPr lang="en-US" sz="2400" smtClean="0">
                <a:latin typeface="Arial" charset="0"/>
                <a:cs typeface="Arial" charset="0"/>
              </a:rPr>
            </a:br>
            <a:r>
              <a:rPr lang="en-US" sz="2400" smtClean="0">
                <a:latin typeface="Arial" charset="0"/>
                <a:cs typeface="Arial" charset="0"/>
              </a:rPr>
              <a:t>March 21-24, 2011</a:t>
            </a:r>
            <a:br>
              <a:rPr lang="en-US" sz="2400" smtClean="0">
                <a:latin typeface="Arial" charset="0"/>
                <a:cs typeface="Arial" charset="0"/>
              </a:rPr>
            </a:br>
            <a:r>
              <a:rPr lang="en-US" sz="2400" smtClean="0">
                <a:latin typeface="Arial" charset="0"/>
                <a:cs typeface="Arial" charset="0"/>
              </a:rPr>
              <a:t/>
            </a:r>
            <a:br>
              <a:rPr lang="en-US" sz="2400" smtClean="0">
                <a:latin typeface="Arial" charset="0"/>
                <a:cs typeface="Arial" charset="0"/>
              </a:rPr>
            </a:br>
            <a:r>
              <a:rPr lang="en-US" sz="2400" smtClean="0">
                <a:latin typeface="Arial" charset="0"/>
                <a:cs typeface="Arial" charset="0"/>
              </a:rPr>
              <a:t/>
            </a:r>
            <a:br>
              <a:rPr lang="en-US" sz="2400" smtClean="0">
                <a:latin typeface="Arial" charset="0"/>
                <a:cs typeface="Arial" charset="0"/>
              </a:rPr>
            </a:br>
            <a:r>
              <a:rPr lang="en-US" sz="2400" smtClean="0">
                <a:latin typeface="Arial" charset="0"/>
                <a:cs typeface="Arial" charset="0"/>
              </a:rPr>
              <a:t/>
            </a:r>
            <a:br>
              <a:rPr lang="en-US" sz="2400" smtClean="0">
                <a:latin typeface="Arial" charset="0"/>
                <a:cs typeface="Arial" charset="0"/>
              </a:rPr>
            </a:br>
            <a:r>
              <a:rPr lang="en-US" sz="2000" smtClean="0">
                <a:latin typeface="Arial" charset="0"/>
                <a:cs typeface="Arial" charset="0"/>
              </a:rPr>
              <a:t/>
            </a:r>
            <a:br>
              <a:rPr lang="en-US" sz="2000" smtClean="0">
                <a:latin typeface="Arial" charset="0"/>
                <a:cs typeface="Arial" charset="0"/>
              </a:rPr>
            </a:br>
            <a:r>
              <a:rPr lang="en-US" sz="2800" smtClean="0">
                <a:latin typeface="Arial" charset="0"/>
                <a:cs typeface="Arial" charset="0"/>
              </a:rPr>
              <a:t/>
            </a:r>
            <a:br>
              <a:rPr lang="en-US" sz="2800" smtClean="0">
                <a:latin typeface="Arial" charset="0"/>
                <a:cs typeface="Arial" charset="0"/>
              </a:rPr>
            </a:br>
            <a:r>
              <a:rPr lang="en-US" sz="1800" smtClean="0">
                <a:latin typeface="Arial" charset="0"/>
                <a:cs typeface="Arial" charset="0"/>
              </a:rPr>
              <a:t/>
            </a:r>
            <a:br>
              <a:rPr lang="en-US" sz="1800" smtClean="0">
                <a:latin typeface="Arial" charset="0"/>
                <a:cs typeface="Arial" charset="0"/>
              </a:rPr>
            </a:br>
            <a:endParaRPr lang="en-US" sz="2800" smtClean="0">
              <a:latin typeface="Arial" charset="0"/>
              <a:cs typeface="Arial" charset="0"/>
            </a:endParaRPr>
          </a:p>
        </p:txBody>
      </p:sp>
      <p:sp>
        <p:nvSpPr>
          <p:cNvPr id="6147" name="Subtitle 4"/>
          <p:cNvSpPr>
            <a:spLocks noGrp="1"/>
          </p:cNvSpPr>
          <p:nvPr>
            <p:ph type="subTitle" idx="1"/>
          </p:nvPr>
        </p:nvSpPr>
        <p:spPr bwMode="auto">
          <a:xfrm>
            <a:off x="914400" y="5562600"/>
            <a:ext cx="7467600" cy="990600"/>
          </a:xfrm>
          <a:noFill/>
          <a:ln w="3175">
            <a:solidFill>
              <a:srgbClr val="F0F3EE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1400" smtClean="0"/>
              <a:t>Summer Institute Contacts:</a:t>
            </a:r>
          </a:p>
          <a:p>
            <a:pPr algn="l" eaLnBrk="1" hangingPunct="1"/>
            <a:r>
              <a:rPr lang="en-US" sz="1400" smtClean="0"/>
              <a:t>Yvette Stewart, RttT Project Coordinator, PD | </a:t>
            </a:r>
            <a:r>
              <a:rPr lang="en-US" sz="1400" smtClean="0">
                <a:hlinkClick r:id="rId3"/>
              </a:rPr>
              <a:t>ystewart@dpi.state.nc.us</a:t>
            </a:r>
            <a:r>
              <a:rPr lang="en-US" sz="1400" smtClean="0"/>
              <a:t> </a:t>
            </a:r>
          </a:p>
          <a:p>
            <a:pPr algn="l" eaLnBrk="1" hangingPunct="1"/>
            <a:r>
              <a:rPr lang="en-US" sz="1400" smtClean="0"/>
              <a:t>Tracey Greggs, RttT Project Coordinator, Standards and Assessment | </a:t>
            </a:r>
            <a:r>
              <a:rPr lang="en-US" sz="1400" smtClean="0">
                <a:hlinkClick r:id="rId4"/>
              </a:rPr>
              <a:t>tgreggs@dpi.state.nc.us</a:t>
            </a:r>
            <a:r>
              <a:rPr lang="en-US" sz="140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2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2/14/2011  •  page </a:t>
            </a:r>
            <a:fld id="{A2DF1006-1993-4DEB-8A48-449FF88A4B73}" type="slidenum">
              <a:rPr lang="en-US" smtClean="0"/>
              <a:pPr/>
              <a:t>10</a:t>
            </a:fld>
            <a:endParaRPr lang="en-US" smtClean="0"/>
          </a:p>
        </p:txBody>
      </p:sp>
      <p:cxnSp>
        <p:nvCxnSpPr>
          <p:cNvPr id="4" name="Straight Connector 3"/>
          <p:cNvCxnSpPr>
            <a:cxnSpLocks noChangeShapeType="1"/>
          </p:cNvCxnSpPr>
          <p:nvPr/>
        </p:nvCxnSpPr>
        <p:spPr bwMode="auto">
          <a:xfrm>
            <a:off x="762000" y="762000"/>
            <a:ext cx="7543800" cy="1588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</p:cxnSp>
      <p:pic>
        <p:nvPicPr>
          <p:cNvPr id="15364" name="Picture 5" descr="pic1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71600"/>
            <a:ext cx="4692650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572000" y="914400"/>
            <a:ext cx="4495800" cy="510540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57150">
            <a:solidFill>
              <a:srgbClr val="00B05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1"/>
                </a:solidFill>
                <a:latin typeface="Calibri" charset="0"/>
                <a:ea typeface="+mn-ea"/>
              </a:rPr>
              <a:t>DPI Recommends…</a:t>
            </a:r>
          </a:p>
          <a:p>
            <a:pPr>
              <a:defRPr/>
            </a:pPr>
            <a:r>
              <a:rPr lang="en-US" sz="2000" dirty="0">
                <a:latin typeface="Calibri" charset="0"/>
                <a:ea typeface="+mn-ea"/>
              </a:rPr>
              <a:t>Content Areas (by grade span):</a:t>
            </a:r>
          </a:p>
          <a:p>
            <a:pPr>
              <a:buFont typeface="Arial" charset="0"/>
              <a:buChar char="•"/>
              <a:defRPr/>
            </a:pPr>
            <a:r>
              <a:rPr lang="en-US" sz="2000" dirty="0">
                <a:solidFill>
                  <a:schemeClr val="bg1"/>
                </a:solidFill>
                <a:latin typeface="Calibri" charset="0"/>
                <a:ea typeface="+mn-ea"/>
              </a:rPr>
              <a:t>ELA (K-5) (6-12)</a:t>
            </a:r>
          </a:p>
          <a:p>
            <a:pPr>
              <a:buFont typeface="Arial" charset="0"/>
              <a:buChar char="•"/>
              <a:defRPr/>
            </a:pPr>
            <a:r>
              <a:rPr lang="en-US" sz="2000" dirty="0">
                <a:solidFill>
                  <a:schemeClr val="bg1"/>
                </a:solidFill>
                <a:latin typeface="Calibri" charset="0"/>
                <a:ea typeface="+mn-ea"/>
              </a:rPr>
              <a:t>Math (K-5) (6-12)</a:t>
            </a:r>
          </a:p>
          <a:p>
            <a:pPr>
              <a:buFont typeface="Arial" charset="0"/>
              <a:buChar char="•"/>
              <a:defRPr/>
            </a:pPr>
            <a:r>
              <a:rPr lang="en-US" sz="2000" dirty="0">
                <a:solidFill>
                  <a:schemeClr val="bg1"/>
                </a:solidFill>
                <a:latin typeface="Calibri" charset="0"/>
                <a:ea typeface="+mn-ea"/>
              </a:rPr>
              <a:t>Science (K-5) (6-12)</a:t>
            </a:r>
          </a:p>
          <a:p>
            <a:pPr>
              <a:buFont typeface="Arial" charset="0"/>
              <a:buChar char="•"/>
              <a:defRPr/>
            </a:pPr>
            <a:r>
              <a:rPr lang="en-US" sz="2000" dirty="0">
                <a:solidFill>
                  <a:schemeClr val="bg1"/>
                </a:solidFill>
                <a:latin typeface="Calibri" charset="0"/>
                <a:ea typeface="+mn-ea"/>
              </a:rPr>
              <a:t>Social Studies (K-5) (6-12)</a:t>
            </a:r>
          </a:p>
          <a:p>
            <a:pPr lvl="1">
              <a:defRPr/>
            </a:pPr>
            <a:endParaRPr lang="en-US" sz="1100" dirty="0">
              <a:solidFill>
                <a:schemeClr val="bg1"/>
              </a:solidFill>
              <a:latin typeface="Calibri" charset="0"/>
              <a:ea typeface="+mn-ea"/>
            </a:endParaRPr>
          </a:p>
          <a:p>
            <a:pPr>
              <a:defRPr/>
            </a:pPr>
            <a:r>
              <a:rPr lang="en-US" sz="2000" dirty="0">
                <a:latin typeface="Calibri" charset="0"/>
                <a:ea typeface="+mn-ea"/>
              </a:rPr>
              <a:t>K-12 Content Areas:</a:t>
            </a:r>
          </a:p>
          <a:p>
            <a:pPr>
              <a:buFont typeface="Arial" charset="0"/>
              <a:buChar char="•"/>
              <a:defRPr/>
            </a:pPr>
            <a:r>
              <a:rPr lang="en-US" sz="2000" dirty="0">
                <a:solidFill>
                  <a:schemeClr val="bg1"/>
                </a:solidFill>
                <a:latin typeface="Calibri" charset="0"/>
                <a:ea typeface="+mn-ea"/>
              </a:rPr>
              <a:t>Curriculum Specialist (1)</a:t>
            </a:r>
          </a:p>
          <a:p>
            <a:pPr>
              <a:buFont typeface="Arial" charset="0"/>
              <a:buChar char="•"/>
              <a:defRPr/>
            </a:pPr>
            <a:r>
              <a:rPr lang="en-US" sz="2000" dirty="0">
                <a:solidFill>
                  <a:schemeClr val="bg1"/>
                </a:solidFill>
                <a:latin typeface="Calibri" charset="0"/>
                <a:ea typeface="+mn-ea"/>
              </a:rPr>
              <a:t>World Languages (1)</a:t>
            </a:r>
          </a:p>
          <a:p>
            <a:pPr>
              <a:buFont typeface="Arial" charset="0"/>
              <a:buChar char="•"/>
              <a:defRPr/>
            </a:pPr>
            <a:r>
              <a:rPr lang="en-US" sz="2000" dirty="0">
                <a:solidFill>
                  <a:schemeClr val="bg1"/>
                </a:solidFill>
                <a:latin typeface="Calibri" charset="0"/>
                <a:ea typeface="+mn-ea"/>
              </a:rPr>
              <a:t>The Arts (1)</a:t>
            </a:r>
          </a:p>
          <a:p>
            <a:pPr>
              <a:buFont typeface="Arial" charset="0"/>
              <a:buChar char="•"/>
              <a:defRPr/>
            </a:pPr>
            <a:r>
              <a:rPr lang="en-US" sz="2000" dirty="0">
                <a:solidFill>
                  <a:schemeClr val="bg1"/>
                </a:solidFill>
                <a:latin typeface="Calibri" charset="0"/>
                <a:ea typeface="+mn-ea"/>
              </a:rPr>
              <a:t>Healthful Living (1)</a:t>
            </a:r>
          </a:p>
          <a:p>
            <a:pPr>
              <a:buFont typeface="Arial" charset="0"/>
              <a:buChar char="•"/>
              <a:defRPr/>
            </a:pPr>
            <a:r>
              <a:rPr lang="en-US" sz="2000" dirty="0">
                <a:solidFill>
                  <a:schemeClr val="bg1"/>
                </a:solidFill>
                <a:latin typeface="Calibri" charset="0"/>
                <a:ea typeface="+mn-ea"/>
              </a:rPr>
              <a:t>ESL (1)</a:t>
            </a:r>
          </a:p>
          <a:p>
            <a:pPr>
              <a:defRPr/>
            </a:pPr>
            <a:endParaRPr lang="en-US" dirty="0">
              <a:solidFill>
                <a:schemeClr val="bg1"/>
              </a:solidFill>
              <a:latin typeface="Calibri" charset="0"/>
              <a:ea typeface="+mn-ea"/>
            </a:endParaRPr>
          </a:p>
          <a:p>
            <a:pPr>
              <a:defRPr/>
            </a:pPr>
            <a:r>
              <a:rPr lang="en-US" sz="1200" b="1" dirty="0">
                <a:solidFill>
                  <a:srgbClr val="F0F3EE"/>
                </a:solidFill>
                <a:latin typeface="Calibri" charset="0"/>
                <a:ea typeface="+mn-ea"/>
              </a:rPr>
              <a:t>*Also consider:   	Instructional Technology</a:t>
            </a:r>
          </a:p>
          <a:p>
            <a:pPr>
              <a:defRPr/>
            </a:pPr>
            <a:r>
              <a:rPr lang="en-US" sz="1200" b="1" dirty="0">
                <a:solidFill>
                  <a:srgbClr val="F0F3EE"/>
                </a:solidFill>
                <a:latin typeface="Calibri" charset="0"/>
                <a:ea typeface="+mn-ea"/>
              </a:rPr>
              <a:t>		Exceptional Children </a:t>
            </a:r>
          </a:p>
          <a:p>
            <a:pPr>
              <a:defRPr/>
            </a:pPr>
            <a:r>
              <a:rPr lang="en-US" sz="1200" b="1" dirty="0">
                <a:solidFill>
                  <a:srgbClr val="F0F3EE"/>
                </a:solidFill>
                <a:latin typeface="Calibri" charset="0"/>
                <a:ea typeface="+mn-ea"/>
              </a:rPr>
              <a:t>		</a:t>
            </a:r>
            <a:r>
              <a:rPr lang="en-US" sz="1100" b="1" dirty="0">
                <a:solidFill>
                  <a:srgbClr val="F0F3EE"/>
                </a:solidFill>
                <a:latin typeface="Calibri" charset="0"/>
                <a:ea typeface="+mn-ea"/>
              </a:rPr>
              <a:t>Professional Development Coordinators</a:t>
            </a:r>
          </a:p>
          <a:p>
            <a:pPr>
              <a:defRPr/>
            </a:pPr>
            <a:r>
              <a:rPr lang="en-US" sz="1200" b="1" dirty="0">
                <a:solidFill>
                  <a:srgbClr val="F0F3EE"/>
                </a:solidFill>
                <a:latin typeface="Calibri" charset="0"/>
                <a:ea typeface="+mn-ea"/>
              </a:rPr>
              <a:t>		Career and Technical Education (CTE)</a:t>
            </a:r>
          </a:p>
          <a:p>
            <a:pPr>
              <a:defRPr/>
            </a:pPr>
            <a:r>
              <a:rPr lang="en-US" sz="1200" b="1" dirty="0">
                <a:solidFill>
                  <a:srgbClr val="F0F3EE"/>
                </a:solidFill>
                <a:latin typeface="Calibri" charset="0"/>
                <a:ea typeface="+mn-ea"/>
              </a:rPr>
              <a:t>		Teachers</a:t>
            </a:r>
          </a:p>
        </p:txBody>
      </p:sp>
      <p:sp>
        <p:nvSpPr>
          <p:cNvPr id="15366" name="TextBox 7"/>
          <p:cNvSpPr txBox="1">
            <a:spLocks noChangeArrowheads="1"/>
          </p:cNvSpPr>
          <p:nvPr/>
        </p:nvSpPr>
        <p:spPr bwMode="auto">
          <a:xfrm>
            <a:off x="76200" y="152400"/>
            <a:ext cx="304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668FB2"/>
                </a:solidFill>
              </a:rPr>
              <a:t>4</a:t>
            </a:r>
          </a:p>
        </p:txBody>
      </p:sp>
      <p:sp>
        <p:nvSpPr>
          <p:cNvPr id="15367" name="Title 1"/>
          <p:cNvSpPr txBox="1">
            <a:spLocks/>
          </p:cNvSpPr>
          <p:nvPr/>
        </p:nvSpPr>
        <p:spPr bwMode="auto">
          <a:xfrm>
            <a:off x="533400" y="304800"/>
            <a:ext cx="8229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1600" b="1">
                <a:solidFill>
                  <a:srgbClr val="00457E"/>
                </a:solidFill>
                <a:cs typeface="Arial" charset="0"/>
              </a:rPr>
              <a:t>BUILDING YOUR PROFESSIONAL DEVELOPMENT LEADER TEAMS			</a:t>
            </a:r>
            <a:r>
              <a:rPr lang="en-US" sz="1600" b="1">
                <a:solidFill>
                  <a:srgbClr val="00457E"/>
                </a:solidFill>
                <a:latin typeface="Calibri" charset="0"/>
                <a:cs typeface="Arial" charset="0"/>
              </a:rPr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2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CEDF03E-5865-41A5-8938-36FC7CAE0AB4}" type="datetime1">
              <a:rPr lang="en-US" smtClean="0"/>
              <a:pPr/>
              <a:t>3/24/2011</a:t>
            </a:fld>
            <a:r>
              <a:rPr lang="en-US" smtClean="0"/>
              <a:t>  •  page </a:t>
            </a:r>
            <a:fld id="{BCA134A8-08BD-4827-BCC5-2E21CEC101E9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16387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533400"/>
          </a:xfrm>
        </p:spPr>
        <p:txBody>
          <a:bodyPr/>
          <a:lstStyle/>
          <a:p>
            <a:pPr algn="l" eaLnBrk="1" hangingPunct="1"/>
            <a:r>
              <a:rPr lang="en-US" sz="1600" smtClean="0">
                <a:latin typeface="Arial" charset="0"/>
                <a:cs typeface="Arial" charset="0"/>
              </a:rPr>
              <a:t>LEA/CHARTER SCHOOL TEAMS		</a:t>
            </a:r>
            <a:r>
              <a:rPr lang="en-US" sz="1600" smtClean="0">
                <a:latin typeface="Calibri" charset="0"/>
                <a:cs typeface="Arial" charset="0"/>
              </a:rPr>
              <a:t>		</a:t>
            </a:r>
            <a:r>
              <a:rPr lang="en-US" sz="1600" smtClean="0">
                <a:latin typeface="Arial" charset="0"/>
                <a:cs typeface="Arial" charset="0"/>
              </a:rPr>
              <a:t>REGISTRATION</a:t>
            </a:r>
            <a:endParaRPr lang="en-US" sz="1600" smtClean="0">
              <a:latin typeface="Calibri" charset="0"/>
              <a:cs typeface="Arial" charset="0"/>
            </a:endParaRPr>
          </a:p>
        </p:txBody>
      </p:sp>
      <p:pic>
        <p:nvPicPr>
          <p:cNvPr id="16388" name="Picture 4" descr="pic15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3887788"/>
            <a:ext cx="3505200" cy="220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1143000"/>
            <a:ext cx="9144000" cy="106680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anchor="b">
            <a:normAutofit/>
          </a:bodyPr>
          <a:lstStyle/>
          <a:p>
            <a:pPr>
              <a:lnSpc>
                <a:spcPct val="80000"/>
              </a:lnSpc>
              <a:buFont typeface="Arial" charset="0"/>
              <a:buChar char="•"/>
              <a:defRPr/>
            </a:pPr>
            <a:r>
              <a:rPr lang="en-US" sz="1600" dirty="0">
                <a:solidFill>
                  <a:srgbClr val="FFFFFF"/>
                </a:solidFill>
                <a:cs typeface="Arial" charset="0"/>
              </a:rPr>
              <a:t>Each team member must register individually for the same location</a:t>
            </a:r>
          </a:p>
          <a:p>
            <a:pPr>
              <a:lnSpc>
                <a:spcPct val="80000"/>
              </a:lnSpc>
              <a:defRPr/>
            </a:pPr>
            <a:endParaRPr lang="en-US" sz="1600" dirty="0">
              <a:solidFill>
                <a:srgbClr val="FFFFFF"/>
              </a:solidFill>
              <a:cs typeface="Arial" charset="0"/>
            </a:endParaRPr>
          </a:p>
          <a:p>
            <a:pPr>
              <a:lnSpc>
                <a:spcPct val="80000"/>
              </a:lnSpc>
              <a:buFont typeface="Arial" charset="0"/>
              <a:buChar char="•"/>
              <a:defRPr/>
            </a:pPr>
            <a:r>
              <a:rPr lang="en-US" sz="1600" dirty="0">
                <a:solidFill>
                  <a:srgbClr val="FFFFFF"/>
                </a:solidFill>
                <a:cs typeface="Arial" charset="0"/>
              </a:rPr>
              <a:t>Register for only ONE session, please </a:t>
            </a:r>
          </a:p>
          <a:p>
            <a:pPr>
              <a:lnSpc>
                <a:spcPct val="80000"/>
              </a:lnSpc>
              <a:defRPr/>
            </a:pPr>
            <a:endParaRPr lang="en-US" sz="1000" b="1" dirty="0">
              <a:solidFill>
                <a:srgbClr val="FFFFFF"/>
              </a:solidFill>
              <a:cs typeface="Arial" charset="0"/>
            </a:endParaRPr>
          </a:p>
          <a:p>
            <a:pPr>
              <a:lnSpc>
                <a:spcPct val="80000"/>
              </a:lnSpc>
              <a:buFont typeface="Arial" charset="0"/>
              <a:buChar char="•"/>
              <a:defRPr/>
            </a:pPr>
            <a:endParaRPr lang="en-US" sz="1000" dirty="0">
              <a:solidFill>
                <a:srgbClr val="FFFFFF"/>
              </a:solidFill>
              <a:cs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sz="1000" dirty="0">
              <a:solidFill>
                <a:srgbClr val="000000"/>
              </a:solidFill>
              <a:latin typeface="Calibri" charset="0"/>
              <a:cs typeface="Arial" charset="0"/>
            </a:endParaRPr>
          </a:p>
        </p:txBody>
      </p:sp>
      <p:cxnSp>
        <p:nvCxnSpPr>
          <p:cNvPr id="7" name="Straight Connector 6"/>
          <p:cNvCxnSpPr>
            <a:cxnSpLocks noChangeShapeType="1"/>
          </p:cNvCxnSpPr>
          <p:nvPr/>
        </p:nvCxnSpPr>
        <p:spPr bwMode="auto">
          <a:xfrm>
            <a:off x="838200" y="914400"/>
            <a:ext cx="7543800" cy="1588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</p:cxn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152400" y="2427288"/>
          <a:ext cx="8839200" cy="1382712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473200"/>
                <a:gridCol w="1473200"/>
                <a:gridCol w="1473200"/>
                <a:gridCol w="1473200"/>
                <a:gridCol w="1473200"/>
                <a:gridCol w="1473200"/>
              </a:tblGrid>
              <a:tr h="2992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*JUNE 27-29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JULY 12-13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JULY 14-15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JULY 19-20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JULY 21-22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JULY 26-27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2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REGION 8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REGION 2 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REGION 5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REGION 1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REGION 7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REGION 4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30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Grove Park Inn, hosted by WRESA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Kinston HS, Lenoir Co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West Stokes HS, Stokes Co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Pasquotank HS, Pasquotank Co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Grandview MS, Hickory City Schools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Southern MS, Moore Co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ＭＳ Ｐゴシック" charset="-128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8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421" name="TextBox 7"/>
          <p:cNvSpPr txBox="1">
            <a:spLocks noChangeArrowheads="1"/>
          </p:cNvSpPr>
          <p:nvPr/>
        </p:nvSpPr>
        <p:spPr bwMode="auto">
          <a:xfrm>
            <a:off x="152400" y="3886200"/>
            <a:ext cx="5410200" cy="1938338"/>
          </a:xfrm>
          <a:prstGeom prst="rect">
            <a:avLst/>
          </a:prstGeom>
          <a:noFill/>
          <a:ln w="9525">
            <a:solidFill>
              <a:srgbClr val="5B88AD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300">
                <a:solidFill>
                  <a:srgbClr val="00457E"/>
                </a:solidFill>
              </a:rPr>
              <a:t>*Contact Jan Webster, WRESA regarding Region 8 Summer Institute @ </a:t>
            </a:r>
            <a:r>
              <a:rPr lang="en-US" sz="1300">
                <a:hlinkClick r:id="rId4"/>
              </a:rPr>
              <a:t>jwebster@wresa.org</a:t>
            </a:r>
            <a:r>
              <a:rPr lang="en-US" sz="1300"/>
              <a:t> </a:t>
            </a:r>
          </a:p>
          <a:p>
            <a:endParaRPr lang="en-US" sz="1300">
              <a:solidFill>
                <a:srgbClr val="00457E"/>
              </a:solidFill>
            </a:endParaRPr>
          </a:p>
          <a:p>
            <a:r>
              <a:rPr lang="en-US" sz="1300">
                <a:solidFill>
                  <a:srgbClr val="00457E"/>
                </a:solidFill>
              </a:rPr>
              <a:t>----------------------------------------------------------------------------------------------</a:t>
            </a:r>
          </a:p>
          <a:p>
            <a:pPr algn="ctr"/>
            <a:r>
              <a:rPr lang="en-US" sz="1300">
                <a:solidFill>
                  <a:srgbClr val="00457E"/>
                </a:solidFill>
              </a:rPr>
              <a:t>Register @ </a:t>
            </a:r>
          </a:p>
          <a:p>
            <a:pPr algn="ctr"/>
            <a:r>
              <a:rPr lang="en-US" sz="1300">
                <a:hlinkClick r:id="rId5"/>
              </a:rPr>
              <a:t>http://www.ncpublicschools.org/profdev/conferences/summerinstitutes</a:t>
            </a:r>
            <a:r>
              <a:rPr lang="en-US" sz="1300"/>
              <a:t> </a:t>
            </a:r>
          </a:p>
          <a:p>
            <a:pPr algn="ctr"/>
            <a:endParaRPr lang="en-US" sz="800">
              <a:solidFill>
                <a:srgbClr val="00457E"/>
              </a:solidFill>
            </a:endParaRPr>
          </a:p>
          <a:p>
            <a:pPr algn="ctr"/>
            <a:r>
              <a:rPr lang="en-US" sz="1300">
                <a:solidFill>
                  <a:srgbClr val="00457E"/>
                </a:solidFill>
              </a:rPr>
              <a:t>or</a:t>
            </a:r>
          </a:p>
          <a:p>
            <a:pPr algn="ctr"/>
            <a:endParaRPr lang="en-US" sz="800">
              <a:solidFill>
                <a:srgbClr val="00457E"/>
              </a:solidFill>
            </a:endParaRPr>
          </a:p>
          <a:p>
            <a:pPr algn="ctr"/>
            <a:r>
              <a:rPr lang="en-US" sz="1300">
                <a:hlinkClick r:id="rId6"/>
              </a:rPr>
              <a:t>http://www.ncpublicschools.org/profdev/acre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533400"/>
          </a:xfrm>
        </p:spPr>
        <p:txBody>
          <a:bodyPr/>
          <a:lstStyle/>
          <a:p>
            <a:r>
              <a:rPr lang="en-US" sz="1600" smtClean="0">
                <a:latin typeface="Arial" charset="0"/>
                <a:cs typeface="Arial" charset="0"/>
              </a:rPr>
              <a:t>BEFORE SUMMER INSTITUTES…			SCOPE OF WORK</a:t>
            </a:r>
          </a:p>
        </p:txBody>
      </p:sp>
      <p:sp>
        <p:nvSpPr>
          <p:cNvPr id="17411" name="Slide Number Placeholder 2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2/14/2011  •  page </a:t>
            </a:r>
            <a:fld id="{62C6F083-A46B-446E-BEAE-F7C8CCF5D0A1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17412" name="TextBox 3"/>
          <p:cNvSpPr txBox="1">
            <a:spLocks noChangeArrowheads="1"/>
          </p:cNvSpPr>
          <p:nvPr/>
        </p:nvSpPr>
        <p:spPr bwMode="auto">
          <a:xfrm>
            <a:off x="4572000" y="1985963"/>
            <a:ext cx="457200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>
                <a:solidFill>
                  <a:srgbClr val="00457E"/>
                </a:solidFill>
              </a:rPr>
              <a:t>Review your LEA/Charter School’s Detailed Scope of Work (DSW) and local improvement plans to familiarize yourself with the innovative professional development ideas your LEA/charter school has outlined to help teachers transition to the new Common Core and Essential Standards (B3)</a:t>
            </a:r>
          </a:p>
          <a:p>
            <a:pPr>
              <a:buFont typeface="Arial" charset="0"/>
              <a:buChar char="•"/>
            </a:pPr>
            <a:endParaRPr lang="en-US"/>
          </a:p>
          <a:p>
            <a:pPr algn="ctr"/>
            <a:r>
              <a:rPr lang="en-US">
                <a:hlinkClick r:id="rId2"/>
              </a:rPr>
              <a:t>www.ncpublicschools.org/rttt</a:t>
            </a:r>
            <a:r>
              <a:rPr lang="en-US"/>
              <a:t> </a:t>
            </a:r>
          </a:p>
        </p:txBody>
      </p:sp>
      <p:cxnSp>
        <p:nvCxnSpPr>
          <p:cNvPr id="5" name="Straight Connector 4"/>
          <p:cNvCxnSpPr>
            <a:cxnSpLocks noChangeShapeType="1"/>
          </p:cNvCxnSpPr>
          <p:nvPr/>
        </p:nvCxnSpPr>
        <p:spPr bwMode="auto">
          <a:xfrm>
            <a:off x="762000" y="990600"/>
            <a:ext cx="7543800" cy="1588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</p:cxnSp>
      <p:pic>
        <p:nvPicPr>
          <p:cNvPr id="17414" name="Picture 5" descr="pic1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371600"/>
            <a:ext cx="4114800" cy="452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533400"/>
          </a:xfrm>
        </p:spPr>
        <p:txBody>
          <a:bodyPr/>
          <a:lstStyle/>
          <a:p>
            <a:r>
              <a:rPr lang="en-US" sz="1600" smtClean="0">
                <a:latin typeface="Arial" charset="0"/>
                <a:cs typeface="Arial" charset="0"/>
              </a:rPr>
              <a:t>BEFORE SUMMER INSTITUTES…         			MODULE 1</a:t>
            </a:r>
          </a:p>
        </p:txBody>
      </p:sp>
      <p:sp>
        <p:nvSpPr>
          <p:cNvPr id="18435" name="Slide Number Placeholder 2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2/14/2011  •  page </a:t>
            </a:r>
            <a:fld id="{1F669C68-B303-4347-9AE7-40D4A671658E}" type="slidenum">
              <a:rPr lang="en-US" smtClean="0"/>
              <a:pPr/>
              <a:t>13</a:t>
            </a:fld>
            <a:endParaRPr lang="en-US" smtClean="0"/>
          </a:p>
        </p:txBody>
      </p:sp>
      <p:cxnSp>
        <p:nvCxnSpPr>
          <p:cNvPr id="5" name="Straight Connector 4"/>
          <p:cNvCxnSpPr>
            <a:cxnSpLocks noChangeShapeType="1"/>
          </p:cNvCxnSpPr>
          <p:nvPr/>
        </p:nvCxnSpPr>
        <p:spPr bwMode="auto">
          <a:xfrm>
            <a:off x="762000" y="990600"/>
            <a:ext cx="7543800" cy="1588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</p:cxnSp>
      <p:pic>
        <p:nvPicPr>
          <p:cNvPr id="18437" name="Picture 5" descr="pic1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371600"/>
            <a:ext cx="380682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114800" y="1371600"/>
            <a:ext cx="4876800" cy="4662488"/>
          </a:xfrm>
          <a:prstGeom prst="rect">
            <a:avLst/>
          </a:prstGeom>
          <a:solidFill>
            <a:schemeClr val="accent6">
              <a:lumMod val="75000"/>
              <a:alpha val="71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endParaRPr lang="en-US" sz="1100" b="1" i="1">
              <a:latin typeface="Calibri" charset="0"/>
            </a:endParaRPr>
          </a:p>
          <a:p>
            <a:pPr>
              <a:defRPr/>
            </a:pPr>
            <a:endParaRPr lang="en-US" sz="1100" b="1" i="1">
              <a:latin typeface="Calibri" charset="0"/>
            </a:endParaRPr>
          </a:p>
          <a:p>
            <a:pPr>
              <a:defRPr/>
            </a:pPr>
            <a:endParaRPr lang="en-US" sz="1100" b="1" i="1">
              <a:latin typeface="Calibri" charset="0"/>
            </a:endParaRPr>
          </a:p>
          <a:p>
            <a:pPr>
              <a:defRPr/>
            </a:pPr>
            <a:endParaRPr lang="en-US" sz="1100" b="1" i="1">
              <a:latin typeface="Calibri" charset="0"/>
            </a:endParaRPr>
          </a:p>
          <a:p>
            <a:pPr>
              <a:defRPr/>
            </a:pPr>
            <a:endParaRPr lang="en-US" sz="1100" b="1" i="1">
              <a:latin typeface="Calibri" charset="0"/>
            </a:endParaRPr>
          </a:p>
          <a:p>
            <a:pPr>
              <a:defRPr/>
            </a:pPr>
            <a:endParaRPr lang="en-US" sz="1100" b="1" i="1">
              <a:latin typeface="Calibri" charset="0"/>
            </a:endParaRPr>
          </a:p>
          <a:p>
            <a:pPr>
              <a:defRPr/>
            </a:pPr>
            <a:endParaRPr lang="en-US" sz="1100" b="1" i="1">
              <a:latin typeface="Calibri" charset="0"/>
            </a:endParaRPr>
          </a:p>
          <a:p>
            <a:pPr>
              <a:defRPr/>
            </a:pPr>
            <a:endParaRPr lang="en-US" sz="1100" b="1" i="1">
              <a:latin typeface="Calibri" charset="0"/>
            </a:endParaRPr>
          </a:p>
          <a:p>
            <a:pPr>
              <a:defRPr/>
            </a:pPr>
            <a:endParaRPr lang="en-US" sz="1100" b="1" i="1">
              <a:latin typeface="Calibri" charset="0"/>
            </a:endParaRPr>
          </a:p>
          <a:p>
            <a:pPr>
              <a:defRPr/>
            </a:pPr>
            <a:endParaRPr lang="en-US" sz="1100" b="1" i="1">
              <a:latin typeface="Calibri" charset="0"/>
            </a:endParaRPr>
          </a:p>
          <a:p>
            <a:pPr>
              <a:defRPr/>
            </a:pPr>
            <a:endParaRPr lang="en-US" sz="1100" b="1" i="1">
              <a:latin typeface="Calibri" charset="0"/>
            </a:endParaRPr>
          </a:p>
          <a:p>
            <a:pPr>
              <a:defRPr/>
            </a:pPr>
            <a:endParaRPr lang="en-US" sz="1100" b="1" i="1">
              <a:latin typeface="Calibri" charset="0"/>
            </a:endParaRPr>
          </a:p>
          <a:p>
            <a:pPr>
              <a:defRPr/>
            </a:pPr>
            <a:endParaRPr lang="en-US" sz="1100" b="1" i="1">
              <a:latin typeface="Calibri" charset="0"/>
            </a:endParaRPr>
          </a:p>
          <a:p>
            <a:pPr>
              <a:defRPr/>
            </a:pPr>
            <a:endParaRPr lang="en-US" sz="1100" b="1" i="1">
              <a:latin typeface="Calibri" charset="0"/>
            </a:endParaRPr>
          </a:p>
          <a:p>
            <a:pPr>
              <a:defRPr/>
            </a:pPr>
            <a:endParaRPr lang="en-US" sz="1100" b="1" i="1">
              <a:latin typeface="Calibri" charset="0"/>
            </a:endParaRPr>
          </a:p>
          <a:p>
            <a:pPr>
              <a:defRPr/>
            </a:pPr>
            <a:endParaRPr lang="en-US" sz="1100" b="1" i="1">
              <a:latin typeface="Calibri" charset="0"/>
            </a:endParaRPr>
          </a:p>
          <a:p>
            <a:pPr>
              <a:defRPr/>
            </a:pPr>
            <a:endParaRPr lang="en-US" sz="1100" b="1" i="1">
              <a:latin typeface="Calibri" charset="0"/>
            </a:endParaRPr>
          </a:p>
          <a:p>
            <a:pPr>
              <a:defRPr/>
            </a:pPr>
            <a:endParaRPr lang="en-US" sz="1100" b="1" i="1">
              <a:latin typeface="Calibri" charset="0"/>
            </a:endParaRPr>
          </a:p>
          <a:p>
            <a:pPr>
              <a:defRPr/>
            </a:pPr>
            <a:endParaRPr lang="en-US" sz="1100" b="1" i="1">
              <a:latin typeface="Calibri" charset="0"/>
            </a:endParaRPr>
          </a:p>
          <a:p>
            <a:pPr>
              <a:defRPr/>
            </a:pPr>
            <a:endParaRPr lang="en-US" sz="1100" b="1" i="1">
              <a:latin typeface="Calibri" charset="0"/>
            </a:endParaRPr>
          </a:p>
          <a:p>
            <a:pPr>
              <a:defRPr/>
            </a:pPr>
            <a:endParaRPr lang="en-US" sz="1100" b="1" i="1">
              <a:latin typeface="Calibri" charset="0"/>
            </a:endParaRPr>
          </a:p>
          <a:p>
            <a:pPr>
              <a:defRPr/>
            </a:pPr>
            <a:endParaRPr lang="en-US" sz="1100" b="1" i="1">
              <a:latin typeface="Calibri" charset="0"/>
            </a:endParaRPr>
          </a:p>
          <a:p>
            <a:pPr>
              <a:defRPr/>
            </a:pPr>
            <a:endParaRPr lang="en-US" sz="1100" b="1" i="1">
              <a:latin typeface="Calibri" charset="0"/>
            </a:endParaRPr>
          </a:p>
          <a:p>
            <a:pPr>
              <a:defRPr/>
            </a:pPr>
            <a:endParaRPr lang="en-US" sz="1100" b="1" i="1">
              <a:latin typeface="Calibri" charset="0"/>
            </a:endParaRPr>
          </a:p>
          <a:p>
            <a:pPr>
              <a:defRPr/>
            </a:pPr>
            <a:endParaRPr lang="en-US" sz="1100" b="1" i="1">
              <a:latin typeface="Calibri" charset="0"/>
            </a:endParaRPr>
          </a:p>
          <a:p>
            <a:pPr>
              <a:defRPr/>
            </a:pPr>
            <a:endParaRPr lang="en-US" sz="1100" b="1" i="1">
              <a:latin typeface="Calibri" charset="0"/>
            </a:endParaRPr>
          </a:p>
          <a:p>
            <a:pPr>
              <a:defRPr/>
            </a:pPr>
            <a:endParaRPr lang="en-US" sz="1100" b="1" i="1">
              <a:latin typeface="Calibri" charset="0"/>
            </a:endParaRPr>
          </a:p>
        </p:txBody>
      </p:sp>
      <p:sp>
        <p:nvSpPr>
          <p:cNvPr id="18439" name="TextBox 13"/>
          <p:cNvSpPr txBox="1">
            <a:spLocks noChangeArrowheads="1"/>
          </p:cNvSpPr>
          <p:nvPr/>
        </p:nvSpPr>
        <p:spPr bwMode="auto">
          <a:xfrm>
            <a:off x="4191000" y="1752600"/>
            <a:ext cx="480060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>
                <a:solidFill>
                  <a:schemeClr val="bg1"/>
                </a:solidFill>
              </a:rPr>
              <a:t>Complete Module 1: </a:t>
            </a:r>
            <a:r>
              <a:rPr lang="en-US" i="1">
                <a:solidFill>
                  <a:schemeClr val="bg1"/>
                </a:solidFill>
              </a:rPr>
              <a:t>A Call for Change </a:t>
            </a:r>
            <a:r>
              <a:rPr lang="en-US">
                <a:solidFill>
                  <a:schemeClr val="bg1"/>
                </a:solidFill>
              </a:rPr>
              <a:t>(Accessible June 3, 2011) as a team</a:t>
            </a:r>
            <a:endParaRPr lang="en-US" i="1">
              <a:solidFill>
                <a:schemeClr val="bg1"/>
              </a:solidFill>
            </a:endParaRPr>
          </a:p>
          <a:p>
            <a:pPr>
              <a:buFont typeface="Arial" charset="0"/>
              <a:buChar char="•"/>
            </a:pPr>
            <a:endParaRPr lang="en-US" i="1">
              <a:solidFill>
                <a:schemeClr val="bg1"/>
              </a:solidFill>
            </a:endParaRPr>
          </a:p>
          <a:p>
            <a:pPr>
              <a:buFont typeface="Arial" charset="0"/>
              <a:buChar char="•"/>
            </a:pPr>
            <a:r>
              <a:rPr lang="en-US">
                <a:solidFill>
                  <a:schemeClr val="bg1"/>
                </a:solidFill>
              </a:rPr>
              <a:t>Each team member will access the module through your NC FALCON log-in</a:t>
            </a:r>
          </a:p>
          <a:p>
            <a:pPr>
              <a:buFont typeface="Arial" charset="0"/>
              <a:buChar char="•"/>
            </a:pPr>
            <a:endParaRPr lang="en-US">
              <a:solidFill>
                <a:schemeClr val="bg1"/>
              </a:solidFill>
            </a:endParaRPr>
          </a:p>
          <a:p>
            <a:pPr>
              <a:buFont typeface="Arial" charset="0"/>
              <a:buChar char="•"/>
            </a:pPr>
            <a:r>
              <a:rPr lang="en-US">
                <a:solidFill>
                  <a:schemeClr val="bg1"/>
                </a:solidFill>
              </a:rPr>
              <a:t>Module includes embedded team activities</a:t>
            </a:r>
          </a:p>
          <a:p>
            <a:pPr>
              <a:buFont typeface="Arial" charset="0"/>
              <a:buChar char="•"/>
            </a:pPr>
            <a:endParaRPr lang="en-US">
              <a:solidFill>
                <a:schemeClr val="bg1"/>
              </a:solidFill>
            </a:endParaRPr>
          </a:p>
          <a:p>
            <a:pPr>
              <a:buFont typeface="Arial" charset="0"/>
              <a:buChar char="•"/>
            </a:pPr>
            <a:r>
              <a:rPr lang="en-US">
                <a:solidFill>
                  <a:schemeClr val="bg1"/>
                </a:solidFill>
              </a:rPr>
              <a:t>Establish a date and location where all team members can work in a “lab” setting</a:t>
            </a:r>
          </a:p>
          <a:p>
            <a:endParaRPr 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1600" smtClean="0">
                <a:latin typeface="Arial" charset="0"/>
                <a:cs typeface="Arial" charset="0"/>
              </a:rPr>
              <a:t>DURING SUMMER INSTITUTES…</a:t>
            </a:r>
          </a:p>
        </p:txBody>
      </p:sp>
      <p:sp>
        <p:nvSpPr>
          <p:cNvPr id="1945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114800" y="1524000"/>
            <a:ext cx="4572000" cy="4267200"/>
          </a:xfrm>
        </p:spPr>
        <p:txBody>
          <a:bodyPr/>
          <a:lstStyle/>
          <a:p>
            <a:r>
              <a:rPr lang="en-US" sz="1800" smtClean="0">
                <a:latin typeface="Arial" charset="0"/>
                <a:cs typeface="Arial" charset="0"/>
              </a:rPr>
              <a:t>Participate in content-specific Training Sessions (K-5) and (6-12) and K-12 content sessions</a:t>
            </a:r>
          </a:p>
          <a:p>
            <a:endParaRPr lang="en-US" sz="1800" smtClean="0">
              <a:latin typeface="Arial" charset="0"/>
              <a:cs typeface="Arial" charset="0"/>
            </a:endParaRPr>
          </a:p>
          <a:p>
            <a:r>
              <a:rPr lang="en-US" sz="1800" smtClean="0">
                <a:latin typeface="Arial" charset="0"/>
                <a:cs typeface="Arial" charset="0"/>
              </a:rPr>
              <a:t>Each RttT Coordinator will receive a hard-copy of the </a:t>
            </a:r>
            <a:r>
              <a:rPr lang="en-US" sz="1800" i="1" smtClean="0">
                <a:latin typeface="Arial" charset="0"/>
                <a:cs typeface="Arial" charset="0"/>
              </a:rPr>
              <a:t>Common Core and Essential Standards Implementation Guide</a:t>
            </a:r>
          </a:p>
          <a:p>
            <a:endParaRPr lang="en-US" sz="1800" i="1" smtClean="0">
              <a:latin typeface="Arial" charset="0"/>
              <a:cs typeface="Arial" charset="0"/>
            </a:endParaRPr>
          </a:p>
          <a:p>
            <a:r>
              <a:rPr lang="en-US" sz="1800" smtClean="0">
                <a:latin typeface="Arial" charset="0"/>
                <a:cs typeface="Arial" charset="0"/>
              </a:rPr>
              <a:t>Each team member will receive a CD of the </a:t>
            </a:r>
            <a:r>
              <a:rPr lang="en-US" sz="1800" i="1" smtClean="0">
                <a:latin typeface="Arial" charset="0"/>
                <a:cs typeface="Arial" charset="0"/>
              </a:rPr>
              <a:t>Common Core and Essential Standards Implementation Guide</a:t>
            </a:r>
          </a:p>
          <a:p>
            <a:endParaRPr lang="en-US" sz="1800" i="1" smtClean="0">
              <a:latin typeface="Arial" charset="0"/>
              <a:cs typeface="Arial" charset="0"/>
            </a:endParaRPr>
          </a:p>
          <a:p>
            <a:endParaRPr lang="en-US" sz="1600" i="1" smtClean="0">
              <a:latin typeface="Arial" charset="0"/>
              <a:cs typeface="Arial" charset="0"/>
            </a:endParaRPr>
          </a:p>
          <a:p>
            <a:endParaRPr lang="en-US" sz="1600" i="1" smtClean="0">
              <a:latin typeface="Arial" charset="0"/>
              <a:cs typeface="Arial" charset="0"/>
            </a:endParaRPr>
          </a:p>
          <a:p>
            <a:endParaRPr lang="en-US" sz="1600" smtClean="0">
              <a:latin typeface="Arial" charset="0"/>
              <a:cs typeface="Arial" charset="0"/>
            </a:endParaRPr>
          </a:p>
        </p:txBody>
      </p:sp>
      <p:sp>
        <p:nvSpPr>
          <p:cNvPr id="19460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2A536C0-EA26-4E4F-B10D-93027E4E86AF}" type="datetime1">
              <a:rPr lang="en-US" smtClean="0"/>
              <a:pPr/>
              <a:t>3/24/2011</a:t>
            </a:fld>
            <a:r>
              <a:rPr lang="en-US" smtClean="0"/>
              <a:t>  •  page </a:t>
            </a:r>
            <a:fld id="{DB6576A9-DCE7-4585-A8EB-57D0D10E5F00}" type="slidenum">
              <a:rPr lang="en-US" smtClean="0"/>
              <a:pPr/>
              <a:t>14</a:t>
            </a:fld>
            <a:endParaRPr lang="en-US" smtClean="0"/>
          </a:p>
        </p:txBody>
      </p:sp>
      <p:cxnSp>
        <p:nvCxnSpPr>
          <p:cNvPr id="6" name="Straight Connector 5"/>
          <p:cNvCxnSpPr>
            <a:cxnSpLocks noChangeShapeType="1"/>
          </p:cNvCxnSpPr>
          <p:nvPr/>
        </p:nvCxnSpPr>
        <p:spPr bwMode="auto">
          <a:xfrm>
            <a:off x="762000" y="990600"/>
            <a:ext cx="7543800" cy="1588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</p:cxnSp>
      <p:pic>
        <p:nvPicPr>
          <p:cNvPr id="19462" name="Picture 4" descr="pic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295400"/>
            <a:ext cx="376555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09600"/>
          </a:xfrm>
        </p:spPr>
        <p:txBody>
          <a:bodyPr/>
          <a:lstStyle/>
          <a:p>
            <a:pPr algn="l"/>
            <a:r>
              <a:rPr lang="en-US" sz="1800" smtClean="0">
                <a:latin typeface="Arial" charset="0"/>
                <a:cs typeface="Arial" charset="0"/>
              </a:rPr>
              <a:t>AFTER SUMMER INSTITUTES…</a:t>
            </a:r>
          </a:p>
        </p:txBody>
      </p:sp>
      <p:sp>
        <p:nvSpPr>
          <p:cNvPr id="20483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81000" y="1600200"/>
            <a:ext cx="8305800" cy="4191000"/>
          </a:xfrm>
        </p:spPr>
        <p:txBody>
          <a:bodyPr/>
          <a:lstStyle/>
          <a:p>
            <a:r>
              <a:rPr lang="en-US" sz="1800" smtClean="0">
                <a:latin typeface="Arial" charset="0"/>
                <a:cs typeface="Arial" charset="0"/>
              </a:rPr>
              <a:t>Develop an LEA/Charter School Professional Development implementation plan prior to 2012-13 school-year</a:t>
            </a:r>
          </a:p>
          <a:p>
            <a:endParaRPr lang="en-US" sz="1800" smtClean="0">
              <a:latin typeface="Arial" charset="0"/>
              <a:cs typeface="Arial" charset="0"/>
            </a:endParaRPr>
          </a:p>
          <a:p>
            <a:r>
              <a:rPr lang="en-US" sz="1800" smtClean="0">
                <a:latin typeface="Arial" charset="0"/>
                <a:cs typeface="Arial" charset="0"/>
              </a:rPr>
              <a:t>Determine roles and responsibilities of each team member</a:t>
            </a:r>
          </a:p>
          <a:p>
            <a:endParaRPr lang="en-US" sz="1800" smtClean="0">
              <a:latin typeface="Arial" charset="0"/>
              <a:cs typeface="Arial" charset="0"/>
            </a:endParaRPr>
          </a:p>
          <a:p>
            <a:r>
              <a:rPr lang="en-US" sz="1800" smtClean="0">
                <a:latin typeface="Arial" charset="0"/>
                <a:cs typeface="Arial" charset="0"/>
              </a:rPr>
              <a:t>Visit </a:t>
            </a:r>
            <a:r>
              <a:rPr lang="en-US" sz="1800" smtClean="0">
                <a:latin typeface="Arial" charset="0"/>
                <a:cs typeface="Arial" charset="0"/>
                <a:hlinkClick r:id="rId2"/>
              </a:rPr>
              <a:t>www.ncpublicschools.org/acre/standards/support-tools</a:t>
            </a:r>
            <a:r>
              <a:rPr lang="en-US" sz="1800" smtClean="0">
                <a:latin typeface="Arial" charset="0"/>
                <a:cs typeface="Arial" charset="0"/>
              </a:rPr>
              <a:t> to review posted Instructional Tools</a:t>
            </a:r>
          </a:p>
          <a:p>
            <a:endParaRPr lang="en-US" sz="1800" smtClean="0">
              <a:latin typeface="Arial" charset="0"/>
              <a:cs typeface="Arial" charset="0"/>
            </a:endParaRPr>
          </a:p>
          <a:p>
            <a:r>
              <a:rPr lang="en-US" sz="1800" smtClean="0">
                <a:latin typeface="Arial" charset="0"/>
                <a:cs typeface="Arial" charset="0"/>
              </a:rPr>
              <a:t>Access all Summer Institute presentations posted to DPI website for LEA and charter school use </a:t>
            </a:r>
          </a:p>
          <a:p>
            <a:endParaRPr lang="en-US" sz="1800" smtClean="0">
              <a:latin typeface="Arial" charset="0"/>
              <a:cs typeface="Arial" charset="0"/>
            </a:endParaRPr>
          </a:p>
          <a:p>
            <a:r>
              <a:rPr lang="en-US" sz="1800" smtClean="0">
                <a:latin typeface="Arial" charset="0"/>
                <a:cs typeface="Arial" charset="0"/>
              </a:rPr>
              <a:t>Contact Curriculum and Instruction Staff, </a:t>
            </a:r>
            <a:r>
              <a:rPr lang="en-US" sz="1800" smtClean="0">
                <a:latin typeface="Arial" charset="0"/>
                <a:cs typeface="Arial" charset="0"/>
                <a:hlinkClick r:id="rId3"/>
              </a:rPr>
              <a:t>www.ncpublicschools.org/curriculum-instruction/directory/section</a:t>
            </a:r>
            <a:r>
              <a:rPr lang="en-US" sz="1800" smtClean="0">
                <a:latin typeface="Arial" charset="0"/>
                <a:cs typeface="Arial" charset="0"/>
              </a:rPr>
              <a:t> </a:t>
            </a:r>
          </a:p>
          <a:p>
            <a:pPr>
              <a:buFont typeface="Arial" charset="0"/>
              <a:buNone/>
            </a:pPr>
            <a:endParaRPr lang="en-US" sz="1800" smtClean="0">
              <a:latin typeface="Arial" charset="0"/>
              <a:cs typeface="Arial" charset="0"/>
            </a:endParaRPr>
          </a:p>
        </p:txBody>
      </p:sp>
      <p:sp>
        <p:nvSpPr>
          <p:cNvPr id="20484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BF7F2C2-336F-4B6C-9094-93D566093CE8}" type="datetime1">
              <a:rPr lang="en-US" smtClean="0"/>
              <a:pPr/>
              <a:t>3/24/2011</a:t>
            </a:fld>
            <a:r>
              <a:rPr lang="en-US" smtClean="0"/>
              <a:t>  •  page </a:t>
            </a:r>
            <a:fld id="{C7896D4D-2046-4429-AAA8-ED3D205956B9}" type="slidenum">
              <a:rPr lang="en-US" smtClean="0"/>
              <a:pPr/>
              <a:t>15</a:t>
            </a:fld>
            <a:endParaRPr lang="en-US" smtClean="0"/>
          </a:p>
        </p:txBody>
      </p:sp>
      <p:cxnSp>
        <p:nvCxnSpPr>
          <p:cNvPr id="6" name="Straight Connector 5"/>
          <p:cNvCxnSpPr>
            <a:cxnSpLocks noChangeShapeType="1"/>
          </p:cNvCxnSpPr>
          <p:nvPr/>
        </p:nvCxnSpPr>
        <p:spPr bwMode="auto">
          <a:xfrm>
            <a:off x="762000" y="990600"/>
            <a:ext cx="7543800" cy="1588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457200" y="2057400"/>
            <a:ext cx="8229600" cy="1143000"/>
          </a:xfrm>
        </p:spPr>
        <p:txBody>
          <a:bodyPr/>
          <a:lstStyle/>
          <a:p>
            <a:pPr eaLnBrk="1" hangingPunct="1"/>
            <a:r>
              <a:rPr lang="en-US" sz="6000" smtClean="0">
                <a:latin typeface="Arial" charset="0"/>
                <a:cs typeface="Arial" charset="0"/>
              </a:rPr>
              <a:t>Questions?</a:t>
            </a:r>
          </a:p>
        </p:txBody>
      </p:sp>
      <p:sp>
        <p:nvSpPr>
          <p:cNvPr id="21507" name="Slide Number Placeholder 2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2/14/2011  •  page </a:t>
            </a:r>
            <a:fld id="{D168F3B7-F40F-4FC1-A6E6-9E37786D8B0A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21508" name="TextBox 6"/>
          <p:cNvSpPr txBox="1">
            <a:spLocks noChangeArrowheads="1"/>
          </p:cNvSpPr>
          <p:nvPr/>
        </p:nvSpPr>
        <p:spPr bwMode="auto">
          <a:xfrm>
            <a:off x="533400" y="1295400"/>
            <a:ext cx="8229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rgbClr val="344E6D"/>
                </a:solidFill>
                <a:latin typeface="Calibri" charset="0"/>
              </a:rPr>
              <a:t> </a:t>
            </a:r>
          </a:p>
          <a:p>
            <a:endParaRPr lang="en-US">
              <a:latin typeface="Calibri" charset="0"/>
            </a:endParaRPr>
          </a:p>
        </p:txBody>
      </p:sp>
      <p:sp>
        <p:nvSpPr>
          <p:cNvPr id="21509" name="Subtitle 4"/>
          <p:cNvSpPr txBox="1">
            <a:spLocks/>
          </p:cNvSpPr>
          <p:nvPr/>
        </p:nvSpPr>
        <p:spPr bwMode="auto">
          <a:xfrm>
            <a:off x="76200" y="4191000"/>
            <a:ext cx="8915400" cy="1143000"/>
          </a:xfrm>
          <a:prstGeom prst="rect">
            <a:avLst/>
          </a:prstGeom>
          <a:noFill/>
          <a:ln w="38100">
            <a:solidFill>
              <a:srgbClr val="F0F3EE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1600">
                <a:solidFill>
                  <a:srgbClr val="00457E"/>
                </a:solidFill>
                <a:cs typeface="Arial" charset="0"/>
              </a:rPr>
              <a:t>Summer Institute Contacts: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>
                <a:solidFill>
                  <a:srgbClr val="00457E"/>
                </a:solidFill>
                <a:cs typeface="Arial" charset="0"/>
              </a:rPr>
              <a:t>Yvette Stewart, RttT Project Coordinator, PD | </a:t>
            </a:r>
            <a:r>
              <a:rPr lang="en-US" sz="1600">
                <a:solidFill>
                  <a:srgbClr val="00457E"/>
                </a:solidFill>
                <a:cs typeface="Arial" charset="0"/>
                <a:hlinkClick r:id="rId2"/>
              </a:rPr>
              <a:t>ystewart@dpi.state.nc.us</a:t>
            </a:r>
            <a:r>
              <a:rPr lang="en-US" sz="1600">
                <a:solidFill>
                  <a:srgbClr val="00457E"/>
                </a:solidFill>
                <a:cs typeface="Arial" charset="0"/>
              </a:rPr>
              <a:t>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>
                <a:solidFill>
                  <a:srgbClr val="00457E"/>
                </a:solidFill>
                <a:cs typeface="Arial" charset="0"/>
              </a:rPr>
              <a:t>Tracey Greggs, RttT Project Coordinator, Standards and Assessment | </a:t>
            </a:r>
            <a:r>
              <a:rPr lang="en-US" sz="1600">
                <a:solidFill>
                  <a:srgbClr val="00457E"/>
                </a:solidFill>
                <a:cs typeface="Arial" charset="0"/>
                <a:hlinkClick r:id="rId3"/>
              </a:rPr>
              <a:t>tgreggs@dpi.state.nc.us</a:t>
            </a:r>
            <a:r>
              <a:rPr lang="en-US" sz="1600">
                <a:solidFill>
                  <a:srgbClr val="00457E"/>
                </a:solidFill>
                <a:cs typeface="Arial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WELCOME</a:t>
            </a:r>
          </a:p>
        </p:txBody>
      </p:sp>
      <p:pic>
        <p:nvPicPr>
          <p:cNvPr id="7171" name="Picture 8" descr="IMAG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160020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Box 9"/>
          <p:cNvSpPr txBox="1">
            <a:spLocks noChangeArrowheads="1"/>
          </p:cNvSpPr>
          <p:nvPr/>
        </p:nvSpPr>
        <p:spPr bwMode="auto">
          <a:xfrm>
            <a:off x="3048000" y="3429000"/>
            <a:ext cx="2878138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/>
              <a:t>Yvette Stewart</a:t>
            </a:r>
          </a:p>
          <a:p>
            <a:r>
              <a:rPr lang="en-US" sz="3200"/>
              <a:t>Tracey Greggs</a:t>
            </a:r>
          </a:p>
        </p:txBody>
      </p:sp>
      <p:sp>
        <p:nvSpPr>
          <p:cNvPr id="7173" name="TextBox 11"/>
          <p:cNvSpPr txBox="1">
            <a:spLocks noChangeArrowheads="1"/>
          </p:cNvSpPr>
          <p:nvPr/>
        </p:nvSpPr>
        <p:spPr bwMode="auto">
          <a:xfrm>
            <a:off x="1905000" y="4724400"/>
            <a:ext cx="53133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/>
              <a:t>Project Coordinators, Race to the Top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smtClean="0">
                <a:latin typeface="Arial" charset="0"/>
                <a:cs typeface="Arial" charset="0"/>
              </a:rPr>
              <a:t>Webinar Objectives</a:t>
            </a:r>
          </a:p>
        </p:txBody>
      </p:sp>
      <p:sp>
        <p:nvSpPr>
          <p:cNvPr id="8195" name="Slide Number Placeholder 2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2/14/2011  •  page </a:t>
            </a:r>
            <a:fld id="{ACFF8337-96A9-40C5-8F58-A69EEB42FBB8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1268" name="TextBox 3"/>
          <p:cNvSpPr txBox="1">
            <a:spLocks noChangeArrowheads="1"/>
          </p:cNvSpPr>
          <p:nvPr/>
        </p:nvSpPr>
        <p:spPr bwMode="auto">
          <a:xfrm>
            <a:off x="609600" y="1447800"/>
            <a:ext cx="7772400" cy="443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+mj-lt"/>
              <a:buAutoNum type="arabicPeriod"/>
              <a:defRPr/>
            </a:pPr>
            <a:r>
              <a:rPr lang="en-US" sz="2400" dirty="0"/>
              <a:t>Define the goals of the Common Core and Essential Standards Summer Institutes</a:t>
            </a:r>
          </a:p>
          <a:p>
            <a:pPr marL="342900" indent="-342900">
              <a:buFont typeface="+mj-lt"/>
              <a:buAutoNum type="arabicPeriod"/>
              <a:defRPr/>
            </a:pPr>
            <a:endParaRPr lang="en-US" sz="2400" dirty="0"/>
          </a:p>
          <a:p>
            <a:pPr marL="342900" indent="-342900">
              <a:buFont typeface="+mj-lt"/>
              <a:buAutoNum type="arabicPeriod"/>
              <a:defRPr/>
            </a:pPr>
            <a:r>
              <a:rPr lang="en-US" sz="2400" dirty="0"/>
              <a:t>Introduce the state’s blended approach to professional development</a:t>
            </a:r>
          </a:p>
          <a:p>
            <a:pPr marL="342900" indent="-342900">
              <a:buFont typeface="+mj-lt"/>
              <a:buAutoNum type="arabicPeriod"/>
              <a:defRPr/>
            </a:pPr>
            <a:endParaRPr lang="en-US" sz="2400" dirty="0"/>
          </a:p>
          <a:p>
            <a:pPr marL="342900" indent="-342900">
              <a:buFont typeface="+mj-lt"/>
              <a:buAutoNum type="arabicPeriod"/>
              <a:defRPr/>
            </a:pPr>
            <a:r>
              <a:rPr lang="en-US" sz="2400" dirty="0"/>
              <a:t>Inform teams of the expectations for the Common Core and Essential Standards Summer Institutes</a:t>
            </a:r>
          </a:p>
          <a:p>
            <a:pPr marL="342900" indent="-342900">
              <a:buFont typeface="+mj-lt"/>
              <a:buAutoNum type="arabicPeriod"/>
              <a:defRPr/>
            </a:pPr>
            <a:endParaRPr lang="en-US" sz="2400" dirty="0"/>
          </a:p>
          <a:p>
            <a:pPr marL="342900" indent="-342900">
              <a:buFont typeface="+mj-lt"/>
              <a:buAutoNum type="arabicPeriod"/>
              <a:defRPr/>
            </a:pPr>
            <a:r>
              <a:rPr lang="en-US" sz="2400" dirty="0"/>
              <a:t>Outline key steps in preparation for the Summer Institutes</a:t>
            </a:r>
          </a:p>
          <a:p>
            <a:pPr>
              <a:buFont typeface="Arial" charset="0"/>
              <a:buChar char="•"/>
              <a:defRPr/>
            </a:pPr>
            <a:endParaRPr lang="en-US" dirty="0"/>
          </a:p>
        </p:txBody>
      </p:sp>
      <p:cxnSp>
        <p:nvCxnSpPr>
          <p:cNvPr id="5" name="Straight Connector 4"/>
          <p:cNvCxnSpPr>
            <a:cxnSpLocks noChangeShapeType="1"/>
          </p:cNvCxnSpPr>
          <p:nvPr/>
        </p:nvCxnSpPr>
        <p:spPr bwMode="auto">
          <a:xfrm>
            <a:off x="685800" y="1143000"/>
            <a:ext cx="7543800" cy="1588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smtClean="0">
                <a:latin typeface="Arial" charset="0"/>
                <a:cs typeface="Arial" charset="0"/>
              </a:rPr>
              <a:t>Communications Chart</a:t>
            </a:r>
          </a:p>
        </p:txBody>
      </p:sp>
      <p:sp>
        <p:nvSpPr>
          <p:cNvPr id="9219" name="Slide Number Placeholder 2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2/14/2011  •  page </a:t>
            </a:r>
            <a:fld id="{852B6E18-A7ED-45C3-A9DD-93769ACC1DB8}" type="slidenum">
              <a:rPr lang="en-US" smtClean="0"/>
              <a:pPr/>
              <a:t>4</a:t>
            </a:fld>
            <a:endParaRPr lang="en-US" smtClean="0"/>
          </a:p>
        </p:txBody>
      </p:sp>
      <p:cxnSp>
        <p:nvCxnSpPr>
          <p:cNvPr id="4" name="Straight Connector 3"/>
          <p:cNvCxnSpPr>
            <a:cxnSpLocks noChangeShapeType="1"/>
          </p:cNvCxnSpPr>
          <p:nvPr/>
        </p:nvCxnSpPr>
        <p:spPr bwMode="auto">
          <a:xfrm>
            <a:off x="685800" y="1143000"/>
            <a:ext cx="7543800" cy="1588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</p:cxn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</p:nvPr>
        </p:nvGraphicFramePr>
        <p:xfrm>
          <a:off x="152400" y="1371600"/>
          <a:ext cx="88392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Up Arrow 9"/>
          <p:cNvSpPr/>
          <p:nvPr/>
        </p:nvSpPr>
        <p:spPr>
          <a:xfrm>
            <a:off x="2792413" y="1752600"/>
            <a:ext cx="1017587" cy="3962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4"/>
          <p:cNvSpPr>
            <a:spLocks noGrp="1"/>
          </p:cNvSpPr>
          <p:nvPr>
            <p:ph type="title"/>
          </p:nvPr>
        </p:nvSpPr>
        <p:spPr>
          <a:xfrm>
            <a:off x="3733800" y="6248400"/>
            <a:ext cx="4724400" cy="533400"/>
          </a:xfrm>
        </p:spPr>
        <p:txBody>
          <a:bodyPr/>
          <a:lstStyle/>
          <a:p>
            <a:r>
              <a:rPr lang="en-US" sz="2800" smtClean="0">
                <a:latin typeface="Arial" charset="0"/>
                <a:cs typeface="Arial" charset="0"/>
              </a:rPr>
              <a:t>Timeline</a:t>
            </a:r>
          </a:p>
        </p:txBody>
      </p:sp>
      <p:pic>
        <p:nvPicPr>
          <p:cNvPr id="10243" name="Content Placeholder 7" descr="timeline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0"/>
            <a:ext cx="8648700" cy="6096000"/>
          </a:xfrm>
        </p:spPr>
      </p:pic>
      <p:sp>
        <p:nvSpPr>
          <p:cNvPr id="10244" name="Slide Number Placeholder 2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2/14/2011  •  page </a:t>
            </a:r>
            <a:fld id="{52809031-1D55-4ED0-A080-22DF8BF1B60E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9" name="Rounded Rectangle 8"/>
          <p:cNvSpPr/>
          <p:nvPr/>
        </p:nvSpPr>
        <p:spPr>
          <a:xfrm>
            <a:off x="4800600" y="990600"/>
            <a:ext cx="1066800" cy="2514600"/>
          </a:xfrm>
          <a:prstGeom prst="round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5867400" y="990600"/>
            <a:ext cx="1143000" cy="2514600"/>
          </a:xfrm>
          <a:prstGeom prst="round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7010400" y="990600"/>
            <a:ext cx="1524000" cy="2514600"/>
          </a:xfrm>
          <a:prstGeom prst="round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Striped Right Arrow 11"/>
          <p:cNvSpPr/>
          <p:nvPr/>
        </p:nvSpPr>
        <p:spPr>
          <a:xfrm>
            <a:off x="2667000" y="5611813"/>
            <a:ext cx="1447800" cy="484187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Left Arrow Callout 12"/>
          <p:cNvSpPr/>
          <p:nvPr/>
        </p:nvSpPr>
        <p:spPr>
          <a:xfrm rot="10800000">
            <a:off x="0" y="1447800"/>
            <a:ext cx="914400" cy="1981200"/>
          </a:xfrm>
          <a:prstGeom prst="leftArrowCallout">
            <a:avLst>
              <a:gd name="adj1" fmla="val 18939"/>
              <a:gd name="adj2" fmla="val 36818"/>
              <a:gd name="adj3" fmla="val 29545"/>
              <a:gd name="adj4" fmla="val 467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Left Brace 13"/>
          <p:cNvSpPr/>
          <p:nvPr/>
        </p:nvSpPr>
        <p:spPr>
          <a:xfrm>
            <a:off x="1143000" y="2438400"/>
            <a:ext cx="152400" cy="990600"/>
          </a:xfrm>
          <a:prstGeom prst="leftBrace">
            <a:avLst/>
          </a:prstGeom>
          <a:ln>
            <a:solidFill>
              <a:srgbClr val="0013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251" name="TextBox 14"/>
          <p:cNvSpPr txBox="1">
            <a:spLocks noChangeArrowheads="1"/>
          </p:cNvSpPr>
          <p:nvPr/>
        </p:nvSpPr>
        <p:spPr bwMode="auto">
          <a:xfrm>
            <a:off x="533400" y="2895600"/>
            <a:ext cx="68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800" b="1" i="1"/>
              <a:t>Essential Standards</a:t>
            </a:r>
          </a:p>
        </p:txBody>
      </p:sp>
      <p:sp>
        <p:nvSpPr>
          <p:cNvPr id="10252" name="TextBox 15"/>
          <p:cNvSpPr txBox="1">
            <a:spLocks noChangeArrowheads="1"/>
          </p:cNvSpPr>
          <p:nvPr/>
        </p:nvSpPr>
        <p:spPr bwMode="auto">
          <a:xfrm>
            <a:off x="76200" y="152400"/>
            <a:ext cx="304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668FB2"/>
                </a:solidFill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000" smtClean="0">
                <a:latin typeface="Arial" charset="0"/>
                <a:cs typeface="Arial" charset="0"/>
              </a:rPr>
              <a:t>TRANSFORMING PROFESSIONAL DEVELOPMENT</a:t>
            </a:r>
            <a:r>
              <a:rPr lang="en-US" sz="2900" smtClean="0">
                <a:latin typeface="Arial" charset="0"/>
                <a:cs typeface="Arial" charset="0"/>
              </a:rPr>
              <a:t/>
            </a:r>
            <a:br>
              <a:rPr lang="en-US" sz="2900" smtClean="0">
                <a:latin typeface="Arial" charset="0"/>
                <a:cs typeface="Arial" charset="0"/>
              </a:rPr>
            </a:br>
            <a:endParaRPr lang="en-US" sz="2900" smtClean="0">
              <a:latin typeface="Arial" charset="0"/>
              <a:cs typeface="Arial" charset="0"/>
            </a:endParaRPr>
          </a:p>
        </p:txBody>
      </p:sp>
      <p:sp>
        <p:nvSpPr>
          <p:cNvPr id="11267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2/14/2011  •  page </a:t>
            </a:r>
            <a:fld id="{43FA6786-6FD6-4F37-8FEA-2E09F4FBE836}" type="slidenum">
              <a:rPr lang="en-US" smtClean="0"/>
              <a:pPr/>
              <a:t>6</a:t>
            </a:fld>
            <a:endParaRPr lang="en-US" smtClean="0"/>
          </a:p>
        </p:txBody>
      </p:sp>
      <p:pic>
        <p:nvPicPr>
          <p:cNvPr id="11268" name="Picture 14" descr="10037099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95600"/>
            <a:ext cx="5410200" cy="312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8" name="Straight Connector 17"/>
          <p:cNvCxnSpPr>
            <a:cxnSpLocks noChangeShapeType="1"/>
          </p:cNvCxnSpPr>
          <p:nvPr/>
        </p:nvCxnSpPr>
        <p:spPr bwMode="auto">
          <a:xfrm>
            <a:off x="685800" y="1143000"/>
            <a:ext cx="7543800" cy="1588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7" name="Rectangle 27"/>
          <p:cNvSpPr>
            <a:spLocks noChangeArrowheads="1"/>
          </p:cNvSpPr>
          <p:nvPr/>
        </p:nvSpPr>
        <p:spPr bwMode="auto">
          <a:xfrm>
            <a:off x="4876800" y="1441450"/>
            <a:ext cx="3962400" cy="1981200"/>
          </a:xfrm>
          <a:prstGeom prst="rect">
            <a:avLst/>
          </a:prstGeom>
          <a:solidFill>
            <a:schemeClr val="accent6">
              <a:lumMod val="50000"/>
            </a:schemeClr>
          </a:solidFill>
          <a:ln w="50800">
            <a:solidFill>
              <a:srgbClr val="008000"/>
            </a:solidFill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Calibri" charset="0"/>
              <a:cs typeface="Calibri" charset="0"/>
            </a:endParaRPr>
          </a:p>
        </p:txBody>
      </p:sp>
      <p:sp>
        <p:nvSpPr>
          <p:cNvPr id="11271" name="TextBox 7"/>
          <p:cNvSpPr txBox="1">
            <a:spLocks noChangeArrowheads="1"/>
          </p:cNvSpPr>
          <p:nvPr/>
        </p:nvSpPr>
        <p:spPr bwMode="auto">
          <a:xfrm>
            <a:off x="4876800" y="1441450"/>
            <a:ext cx="39624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chemeClr val="bg1"/>
                </a:solidFill>
                <a:cs typeface="Arial" charset="0"/>
              </a:rPr>
              <a:t>To ensure that every teacher in North Carolina has a deep, specific </a:t>
            </a:r>
            <a:r>
              <a:rPr lang="en-US" b="1">
                <a:solidFill>
                  <a:schemeClr val="bg1"/>
                </a:solidFill>
                <a:cs typeface="Arial" charset="0"/>
              </a:rPr>
              <a:t>understanding</a:t>
            </a:r>
            <a:r>
              <a:rPr lang="en-US">
                <a:solidFill>
                  <a:schemeClr val="bg1"/>
                </a:solidFill>
                <a:cs typeface="Arial" charset="0"/>
              </a:rPr>
              <a:t> of the new Common Core and Essential Standards and can </a:t>
            </a:r>
            <a:r>
              <a:rPr lang="en-US" b="1">
                <a:solidFill>
                  <a:schemeClr val="bg1"/>
                </a:solidFill>
                <a:cs typeface="Arial" charset="0"/>
              </a:rPr>
              <a:t>implement</a:t>
            </a:r>
            <a:r>
              <a:rPr lang="en-US">
                <a:solidFill>
                  <a:schemeClr val="bg1"/>
                </a:solidFill>
                <a:cs typeface="Arial" charset="0"/>
              </a:rPr>
              <a:t> them to improve student outcomes.</a:t>
            </a:r>
          </a:p>
          <a:p>
            <a:endParaRPr lang="en-US">
              <a:latin typeface="Calibri" charset="0"/>
              <a:cs typeface="Arial" charset="0"/>
            </a:endParaRPr>
          </a:p>
        </p:txBody>
      </p:sp>
      <p:sp>
        <p:nvSpPr>
          <p:cNvPr id="11272" name="TextBox 7"/>
          <p:cNvSpPr txBox="1">
            <a:spLocks noChangeArrowheads="1"/>
          </p:cNvSpPr>
          <p:nvPr/>
        </p:nvSpPr>
        <p:spPr bwMode="auto">
          <a:xfrm>
            <a:off x="76200" y="152400"/>
            <a:ext cx="304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668FB2"/>
                </a:solidFill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229600" cy="914400"/>
          </a:xfrm>
        </p:spPr>
        <p:txBody>
          <a:bodyPr/>
          <a:lstStyle/>
          <a:p>
            <a:pPr eaLnBrk="1" hangingPunct="1"/>
            <a:r>
              <a:rPr lang="en-US" sz="2800" smtClean="0">
                <a:latin typeface="Arial" charset="0"/>
                <a:cs typeface="Arial" charset="0"/>
              </a:rPr>
              <a:t>A BLENDED APPROACH</a:t>
            </a:r>
          </a:p>
        </p:txBody>
      </p:sp>
      <p:sp>
        <p:nvSpPr>
          <p:cNvPr id="12291" name="Slide Number Placeholder 2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2/14/2011  •  page </a:t>
            </a:r>
            <a:fld id="{BC95BBE9-35BC-4A78-8835-EE1E126D65CA}" type="slidenum">
              <a:rPr lang="en-US" smtClean="0"/>
              <a:pPr/>
              <a:t>7</a:t>
            </a:fld>
            <a:endParaRPr lang="en-US" smtClean="0"/>
          </a:p>
        </p:txBody>
      </p:sp>
      <p:cxnSp>
        <p:nvCxnSpPr>
          <p:cNvPr id="4" name="Straight Connector 3"/>
          <p:cNvCxnSpPr>
            <a:cxnSpLocks noChangeShapeType="1"/>
          </p:cNvCxnSpPr>
          <p:nvPr/>
        </p:nvCxnSpPr>
        <p:spPr bwMode="auto">
          <a:xfrm>
            <a:off x="838200" y="1219200"/>
            <a:ext cx="7543800" cy="1588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12293" name="TextBox 5"/>
          <p:cNvSpPr txBox="1">
            <a:spLocks noChangeArrowheads="1"/>
          </p:cNvSpPr>
          <p:nvPr/>
        </p:nvSpPr>
        <p:spPr bwMode="auto">
          <a:xfrm>
            <a:off x="990600" y="1447800"/>
            <a:ext cx="7543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cs typeface="Arial" charset="0"/>
              </a:rPr>
              <a:t>“ A combination of online and face-to-face learning that includes different combinations of technologies, pedagogies, and contexts.” </a:t>
            </a:r>
          </a:p>
          <a:p>
            <a:r>
              <a:rPr lang="en-US">
                <a:cs typeface="Arial" charset="0"/>
              </a:rPr>
              <a:t>(Graham, 2006; Stacey &amp; Gerbic, 2001; Garrison and Vaughn, 2008)</a:t>
            </a:r>
          </a:p>
          <a:p>
            <a:endParaRPr lang="en-US">
              <a:cs typeface="Arial" charset="0"/>
            </a:endParaRPr>
          </a:p>
        </p:txBody>
      </p:sp>
      <p:sp>
        <p:nvSpPr>
          <p:cNvPr id="12" name="Oval 25"/>
          <p:cNvSpPr>
            <a:spLocks noChangeArrowheads="1"/>
          </p:cNvSpPr>
          <p:nvPr/>
        </p:nvSpPr>
        <p:spPr bwMode="auto">
          <a:xfrm>
            <a:off x="762000" y="3048000"/>
            <a:ext cx="3276600" cy="2514600"/>
          </a:xfrm>
          <a:prstGeom prst="ellipse">
            <a:avLst/>
          </a:prstGeom>
          <a:solidFill>
            <a:srgbClr val="FFFFFF"/>
          </a:solidFill>
          <a:ln w="50800">
            <a:solidFill>
              <a:schemeClr val="accent6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latin typeface="+mn-lt"/>
              <a:ea typeface="Calibri" charset="0"/>
              <a:cs typeface="Calibri" charset="0"/>
            </a:endParaRPr>
          </a:p>
        </p:txBody>
      </p:sp>
      <p:sp>
        <p:nvSpPr>
          <p:cNvPr id="13" name="Oval 25"/>
          <p:cNvSpPr>
            <a:spLocks noChangeArrowheads="1"/>
          </p:cNvSpPr>
          <p:nvPr/>
        </p:nvSpPr>
        <p:spPr bwMode="auto">
          <a:xfrm>
            <a:off x="4953000" y="3048000"/>
            <a:ext cx="3276600" cy="2514600"/>
          </a:xfrm>
          <a:prstGeom prst="ellipse">
            <a:avLst/>
          </a:prstGeom>
          <a:solidFill>
            <a:srgbClr val="FFFFFF"/>
          </a:solidFill>
          <a:ln w="50800">
            <a:solidFill>
              <a:schemeClr val="accent6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latin typeface="+mn-lt"/>
              <a:ea typeface="Calibri" charset="0"/>
              <a:cs typeface="Calibri" charset="0"/>
            </a:endParaRPr>
          </a:p>
        </p:txBody>
      </p:sp>
      <p:sp>
        <p:nvSpPr>
          <p:cNvPr id="12296" name="TextBox 13"/>
          <p:cNvSpPr txBox="1">
            <a:spLocks noChangeArrowheads="1"/>
          </p:cNvSpPr>
          <p:nvPr/>
        </p:nvSpPr>
        <p:spPr bwMode="auto">
          <a:xfrm>
            <a:off x="1143000" y="3429000"/>
            <a:ext cx="24384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Calibri" charset="0"/>
              </a:rPr>
              <a:t>RESA Partnership</a:t>
            </a:r>
          </a:p>
          <a:p>
            <a:pPr algn="ctr"/>
            <a:endParaRPr lang="en-US" b="1">
              <a:latin typeface="Calibri" charset="0"/>
            </a:endParaRPr>
          </a:p>
          <a:p>
            <a:pPr algn="ctr"/>
            <a:r>
              <a:rPr lang="en-US" b="1">
                <a:latin typeface="Calibri" charset="0"/>
              </a:rPr>
              <a:t>Conferences</a:t>
            </a:r>
          </a:p>
          <a:p>
            <a:pPr algn="ctr"/>
            <a:endParaRPr lang="en-US" b="1">
              <a:latin typeface="Calibri" charset="0"/>
            </a:endParaRPr>
          </a:p>
          <a:p>
            <a:pPr algn="ctr"/>
            <a:r>
              <a:rPr lang="en-US" b="1">
                <a:latin typeface="Calibri" charset="0"/>
              </a:rPr>
              <a:t>Summer</a:t>
            </a:r>
          </a:p>
          <a:p>
            <a:pPr algn="ctr"/>
            <a:r>
              <a:rPr lang="en-US" b="1">
                <a:latin typeface="Calibri" charset="0"/>
              </a:rPr>
              <a:t>Institutes</a:t>
            </a:r>
          </a:p>
        </p:txBody>
      </p:sp>
      <p:sp>
        <p:nvSpPr>
          <p:cNvPr id="12297" name="TextBox 14"/>
          <p:cNvSpPr txBox="1">
            <a:spLocks noChangeArrowheads="1"/>
          </p:cNvSpPr>
          <p:nvPr/>
        </p:nvSpPr>
        <p:spPr bwMode="auto">
          <a:xfrm>
            <a:off x="5486400" y="3302000"/>
            <a:ext cx="22098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Calibri" charset="0"/>
              </a:rPr>
              <a:t>Online modules</a:t>
            </a:r>
          </a:p>
          <a:p>
            <a:pPr algn="ctr"/>
            <a:endParaRPr lang="en-US" b="1">
              <a:latin typeface="Calibri" charset="0"/>
            </a:endParaRPr>
          </a:p>
          <a:p>
            <a:pPr algn="ctr"/>
            <a:r>
              <a:rPr lang="en-US" b="1">
                <a:latin typeface="Calibri" charset="0"/>
              </a:rPr>
              <a:t>Professional Development</a:t>
            </a:r>
          </a:p>
          <a:p>
            <a:pPr algn="ctr"/>
            <a:r>
              <a:rPr lang="en-US" b="1">
                <a:latin typeface="Calibri" charset="0"/>
              </a:rPr>
              <a:t>System</a:t>
            </a:r>
          </a:p>
          <a:p>
            <a:pPr algn="ctr"/>
            <a:endParaRPr lang="en-US" b="1">
              <a:latin typeface="Calibri" charset="0"/>
            </a:endParaRPr>
          </a:p>
          <a:p>
            <a:pPr algn="ctr"/>
            <a:r>
              <a:rPr lang="en-US" b="1">
                <a:latin typeface="Calibri" charset="0"/>
              </a:rPr>
              <a:t>Virtual PLCs</a:t>
            </a:r>
          </a:p>
        </p:txBody>
      </p:sp>
      <p:sp>
        <p:nvSpPr>
          <p:cNvPr id="12298" name="TextBox 9"/>
          <p:cNvSpPr txBox="1">
            <a:spLocks noChangeArrowheads="1"/>
          </p:cNvSpPr>
          <p:nvPr/>
        </p:nvSpPr>
        <p:spPr bwMode="auto">
          <a:xfrm>
            <a:off x="1295400" y="2667000"/>
            <a:ext cx="2057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charset="0"/>
              </a:rPr>
              <a:t>Face to Face</a:t>
            </a:r>
          </a:p>
        </p:txBody>
      </p:sp>
      <p:sp>
        <p:nvSpPr>
          <p:cNvPr id="12299" name="TextBox 10"/>
          <p:cNvSpPr txBox="1">
            <a:spLocks noChangeArrowheads="1"/>
          </p:cNvSpPr>
          <p:nvPr/>
        </p:nvSpPr>
        <p:spPr bwMode="auto">
          <a:xfrm>
            <a:off x="5486400" y="2667000"/>
            <a:ext cx="2057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charset="0"/>
              </a:rPr>
              <a:t>Virtual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r>
              <a:rPr lang="en-US" sz="2200" smtClean="0">
                <a:latin typeface="Arial" charset="0"/>
                <a:cs typeface="Arial" charset="0"/>
              </a:rPr>
              <a:t>Professional Development: Access and Support </a:t>
            </a:r>
          </a:p>
        </p:txBody>
      </p:sp>
      <p:sp>
        <p:nvSpPr>
          <p:cNvPr id="13315" name="Slide Number Placeholder 2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A087AB7-943D-4289-B701-7F2DA37F1EC6}" type="datetime1">
              <a:rPr lang="en-US" smtClean="0"/>
              <a:pPr/>
              <a:t>3/24/2011</a:t>
            </a:fld>
            <a:r>
              <a:rPr lang="en-US" smtClean="0"/>
              <a:t>  •  page </a:t>
            </a:r>
            <a:fld id="{EA117327-6E98-4AA0-AE74-9C145351929F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4" name="AutoShape 27"/>
          <p:cNvSpPr>
            <a:spLocks noChangeArrowheads="1"/>
          </p:cNvSpPr>
          <p:nvPr/>
        </p:nvSpPr>
        <p:spPr bwMode="auto">
          <a:xfrm>
            <a:off x="457200" y="2209800"/>
            <a:ext cx="8686800" cy="2743200"/>
          </a:xfrm>
          <a:prstGeom prst="rightArrow">
            <a:avLst>
              <a:gd name="adj1" fmla="val 57407"/>
              <a:gd name="adj2" fmla="val 22633"/>
            </a:avLst>
          </a:prstGeom>
          <a:solidFill>
            <a:srgbClr val="3366FF">
              <a:alpha val="14000"/>
            </a:srgbClr>
          </a:solidFill>
          <a:ln w="28575">
            <a:solidFill>
              <a:schemeClr val="accent6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sz="3600">
              <a:ea typeface="Calibri" charset="0"/>
              <a:cs typeface="Calibri" charset="0"/>
            </a:endParaRPr>
          </a:p>
        </p:txBody>
      </p:sp>
      <p:sp>
        <p:nvSpPr>
          <p:cNvPr id="5" name="Text Box 40"/>
          <p:cNvSpPr txBox="1">
            <a:spLocks noChangeArrowheads="1"/>
          </p:cNvSpPr>
          <p:nvPr/>
        </p:nvSpPr>
        <p:spPr bwMode="auto">
          <a:xfrm>
            <a:off x="228600" y="1066800"/>
            <a:ext cx="4495800" cy="40005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8575">
            <a:solidFill>
              <a:srgbClr val="3366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000" dirty="0">
                <a:solidFill>
                  <a:schemeClr val="bg1"/>
                </a:solidFill>
                <a:ea typeface="Calibri" charset="0"/>
                <a:cs typeface="Calibri" charset="0"/>
              </a:rPr>
              <a:t>MODULES</a:t>
            </a:r>
          </a:p>
        </p:txBody>
      </p:sp>
      <p:sp>
        <p:nvSpPr>
          <p:cNvPr id="13318" name="TextBox 5"/>
          <p:cNvSpPr txBox="1">
            <a:spLocks noChangeArrowheads="1"/>
          </p:cNvSpPr>
          <p:nvPr/>
        </p:nvSpPr>
        <p:spPr bwMode="auto">
          <a:xfrm>
            <a:off x="228600" y="1752600"/>
            <a:ext cx="4114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 b="1"/>
              <a:t>Online support to increase teacher understanding and implementation of standards </a:t>
            </a:r>
          </a:p>
        </p:txBody>
      </p:sp>
      <p:sp>
        <p:nvSpPr>
          <p:cNvPr id="13319" name="Rectangle 23"/>
          <p:cNvSpPr>
            <a:spLocks noChangeArrowheads="1"/>
          </p:cNvSpPr>
          <p:nvPr/>
        </p:nvSpPr>
        <p:spPr bwMode="auto">
          <a:xfrm>
            <a:off x="76200" y="2286000"/>
            <a:ext cx="914400" cy="3581400"/>
          </a:xfrm>
          <a:prstGeom prst="rect">
            <a:avLst/>
          </a:prstGeom>
          <a:solidFill>
            <a:srgbClr val="40CF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2400"/>
          </a:p>
        </p:txBody>
      </p:sp>
      <p:sp>
        <p:nvSpPr>
          <p:cNvPr id="13320" name="Text Box 29"/>
          <p:cNvSpPr txBox="1">
            <a:spLocks noChangeArrowheads="1"/>
          </p:cNvSpPr>
          <p:nvPr/>
        </p:nvSpPr>
        <p:spPr bwMode="auto">
          <a:xfrm rot="-5400000">
            <a:off x="-1146175" y="3660775"/>
            <a:ext cx="3427413" cy="830263"/>
          </a:xfrm>
          <a:prstGeom prst="rect">
            <a:avLst/>
          </a:prstGeom>
          <a:solidFill>
            <a:srgbClr val="40CF00"/>
          </a:solidFill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/>
              <a:t>1: </a:t>
            </a:r>
            <a:r>
              <a:rPr lang="en-US" sz="1600" b="1" i="1"/>
              <a:t>The Call for Change</a:t>
            </a:r>
            <a:r>
              <a:rPr lang="en-US" sz="1600" b="1"/>
              <a:t>: </a:t>
            </a:r>
            <a:r>
              <a:rPr lang="en-US" sz="1600" b="1" i="1"/>
              <a:t>An Overview of the Common Core and Essential Standards</a:t>
            </a:r>
            <a:endParaRPr lang="en-US" sz="1600"/>
          </a:p>
        </p:txBody>
      </p:sp>
      <p:sp>
        <p:nvSpPr>
          <p:cNvPr id="13321" name="Rectangle 23"/>
          <p:cNvSpPr>
            <a:spLocks noChangeArrowheads="1"/>
          </p:cNvSpPr>
          <p:nvPr/>
        </p:nvSpPr>
        <p:spPr bwMode="auto">
          <a:xfrm>
            <a:off x="1905000" y="2286000"/>
            <a:ext cx="914400" cy="3581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2400"/>
          </a:p>
        </p:txBody>
      </p:sp>
      <p:sp>
        <p:nvSpPr>
          <p:cNvPr id="13322" name="Text Box 29"/>
          <p:cNvSpPr txBox="1">
            <a:spLocks noChangeArrowheads="1"/>
          </p:cNvSpPr>
          <p:nvPr/>
        </p:nvSpPr>
        <p:spPr bwMode="auto">
          <a:xfrm rot="-5400000">
            <a:off x="73025" y="3906838"/>
            <a:ext cx="3427413" cy="33813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/>
              <a:t>2: </a:t>
            </a:r>
            <a:r>
              <a:rPr lang="en-US" sz="1600" b="1" i="1"/>
              <a:t>Understanding the Standards</a:t>
            </a:r>
            <a:endParaRPr lang="en-US" sz="1600"/>
          </a:p>
        </p:txBody>
      </p:sp>
      <p:sp>
        <p:nvSpPr>
          <p:cNvPr id="13323" name="Rectangle 23"/>
          <p:cNvSpPr>
            <a:spLocks noChangeArrowheads="1"/>
          </p:cNvSpPr>
          <p:nvPr/>
        </p:nvSpPr>
        <p:spPr bwMode="auto">
          <a:xfrm>
            <a:off x="990600" y="2286000"/>
            <a:ext cx="914400" cy="3581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2400"/>
          </a:p>
        </p:txBody>
      </p:sp>
      <p:sp>
        <p:nvSpPr>
          <p:cNvPr id="20" name="Rectangle 23"/>
          <p:cNvSpPr>
            <a:spLocks noChangeArrowheads="1"/>
          </p:cNvSpPr>
          <p:nvPr/>
        </p:nvSpPr>
        <p:spPr bwMode="auto">
          <a:xfrm>
            <a:off x="3733800" y="2286000"/>
            <a:ext cx="762000" cy="35814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n-US" sz="2400">
              <a:ea typeface="Calibri" charset="0"/>
              <a:cs typeface="Calibri" charset="0"/>
            </a:endParaRPr>
          </a:p>
        </p:txBody>
      </p:sp>
      <p:sp>
        <p:nvSpPr>
          <p:cNvPr id="13325" name="Rectangle 23"/>
          <p:cNvSpPr>
            <a:spLocks noChangeArrowheads="1"/>
          </p:cNvSpPr>
          <p:nvPr/>
        </p:nvSpPr>
        <p:spPr bwMode="auto">
          <a:xfrm>
            <a:off x="2819400" y="2286000"/>
            <a:ext cx="914400" cy="3581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2400"/>
          </a:p>
        </p:txBody>
      </p:sp>
      <p:sp>
        <p:nvSpPr>
          <p:cNvPr id="13326" name="Text Box 29"/>
          <p:cNvSpPr txBox="1">
            <a:spLocks noChangeArrowheads="1"/>
          </p:cNvSpPr>
          <p:nvPr/>
        </p:nvSpPr>
        <p:spPr bwMode="auto">
          <a:xfrm rot="-5400000">
            <a:off x="489743" y="3929857"/>
            <a:ext cx="3656013" cy="3683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/>
              <a:t>3: Revised Bloom’s Taxonomy (RBT</a:t>
            </a:r>
            <a:r>
              <a:rPr lang="en-US" sz="1600" b="1"/>
              <a:t>)</a:t>
            </a:r>
            <a:endParaRPr lang="en-US" sz="1600"/>
          </a:p>
        </p:txBody>
      </p:sp>
      <p:sp>
        <p:nvSpPr>
          <p:cNvPr id="13327" name="Text Box 29"/>
          <p:cNvSpPr txBox="1">
            <a:spLocks noChangeArrowheads="1"/>
          </p:cNvSpPr>
          <p:nvPr/>
        </p:nvSpPr>
        <p:spPr bwMode="auto">
          <a:xfrm rot="-5400000">
            <a:off x="-270668" y="3907631"/>
            <a:ext cx="3429000" cy="338137"/>
          </a:xfrm>
          <a:prstGeom prst="rect">
            <a:avLst/>
          </a:prstGeom>
          <a:solidFill>
            <a:schemeClr val="bg1"/>
          </a:solidFill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2: Understanding the Standards</a:t>
            </a:r>
            <a:endParaRPr lang="en-US" sz="1600"/>
          </a:p>
        </p:txBody>
      </p:sp>
      <p:sp>
        <p:nvSpPr>
          <p:cNvPr id="27" name="Text Box 40"/>
          <p:cNvSpPr txBox="1">
            <a:spLocks noChangeArrowheads="1"/>
          </p:cNvSpPr>
          <p:nvPr/>
        </p:nvSpPr>
        <p:spPr bwMode="auto">
          <a:xfrm>
            <a:off x="4953000" y="1066800"/>
            <a:ext cx="4038600" cy="40005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8575">
            <a:solidFill>
              <a:srgbClr val="3366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000" dirty="0">
                <a:solidFill>
                  <a:schemeClr val="bg1"/>
                </a:solidFill>
                <a:ea typeface="Calibri" charset="0"/>
                <a:cs typeface="Calibri" charset="0"/>
              </a:rPr>
              <a:t>CC and Essential Standards Tools</a:t>
            </a:r>
          </a:p>
        </p:txBody>
      </p:sp>
      <p:sp>
        <p:nvSpPr>
          <p:cNvPr id="13329" name="Rectangle 23"/>
          <p:cNvSpPr>
            <a:spLocks noChangeArrowheads="1"/>
          </p:cNvSpPr>
          <p:nvPr/>
        </p:nvSpPr>
        <p:spPr bwMode="auto">
          <a:xfrm>
            <a:off x="5943600" y="2286000"/>
            <a:ext cx="762000" cy="3581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2400"/>
          </a:p>
        </p:txBody>
      </p:sp>
      <p:sp>
        <p:nvSpPr>
          <p:cNvPr id="13330" name="Text Box 29"/>
          <p:cNvSpPr txBox="1">
            <a:spLocks noChangeArrowheads="1"/>
          </p:cNvSpPr>
          <p:nvPr/>
        </p:nvSpPr>
        <p:spPr bwMode="auto">
          <a:xfrm rot="-5400000">
            <a:off x="4529137" y="3929063"/>
            <a:ext cx="3656013" cy="369888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/>
              <a:t>Training Implementation Guide</a:t>
            </a:r>
          </a:p>
        </p:txBody>
      </p:sp>
      <p:sp>
        <p:nvSpPr>
          <p:cNvPr id="13331" name="Rectangle 23"/>
          <p:cNvSpPr>
            <a:spLocks noChangeArrowheads="1"/>
          </p:cNvSpPr>
          <p:nvPr/>
        </p:nvSpPr>
        <p:spPr bwMode="auto">
          <a:xfrm>
            <a:off x="6705600" y="2286000"/>
            <a:ext cx="762000" cy="3581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2400"/>
          </a:p>
        </p:txBody>
      </p:sp>
      <p:sp>
        <p:nvSpPr>
          <p:cNvPr id="13332" name="Text Box 29"/>
          <p:cNvSpPr txBox="1">
            <a:spLocks noChangeArrowheads="1"/>
          </p:cNvSpPr>
          <p:nvPr/>
        </p:nvSpPr>
        <p:spPr bwMode="auto">
          <a:xfrm rot="-5400000">
            <a:off x="5350668" y="3929857"/>
            <a:ext cx="3503613" cy="3683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/>
              <a:t>Presentational Resources</a:t>
            </a:r>
          </a:p>
        </p:txBody>
      </p:sp>
      <p:sp>
        <p:nvSpPr>
          <p:cNvPr id="32" name="Rectangle 23"/>
          <p:cNvSpPr>
            <a:spLocks noChangeArrowheads="1"/>
          </p:cNvSpPr>
          <p:nvPr/>
        </p:nvSpPr>
        <p:spPr bwMode="auto">
          <a:xfrm>
            <a:off x="7467600" y="2286000"/>
            <a:ext cx="762000" cy="3581400"/>
          </a:xfrm>
          <a:prstGeom prst="rect">
            <a:avLst/>
          </a:prstGeom>
          <a:gradFill rotWithShape="1">
            <a:gsLst>
              <a:gs pos="0">
                <a:srgbClr val="FFEBF1"/>
              </a:gs>
              <a:gs pos="64999">
                <a:srgbClr val="FFCFDD"/>
              </a:gs>
              <a:gs pos="100000">
                <a:srgbClr val="FFBBD0"/>
              </a:gs>
            </a:gsLst>
            <a:lin ang="5400000" scaled="1"/>
          </a:gra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en-US" sz="2400">
              <a:solidFill>
                <a:schemeClr val="dk1"/>
              </a:solidFill>
              <a:latin typeface="+mn-lt"/>
              <a:ea typeface="Calibri" charset="0"/>
              <a:cs typeface="Calibri" charset="0"/>
            </a:endParaRPr>
          </a:p>
        </p:txBody>
      </p:sp>
      <p:sp>
        <p:nvSpPr>
          <p:cNvPr id="13334" name="Text Box 29"/>
          <p:cNvSpPr txBox="1">
            <a:spLocks noChangeArrowheads="1"/>
          </p:cNvSpPr>
          <p:nvPr/>
        </p:nvSpPr>
        <p:spPr bwMode="auto">
          <a:xfrm rot="-5400000">
            <a:off x="6107906" y="3721894"/>
            <a:ext cx="3503613" cy="7842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Crosswalk </a:t>
            </a:r>
          </a:p>
          <a:p>
            <a:pPr algn="ctr">
              <a:spcBef>
                <a:spcPct val="50000"/>
              </a:spcBef>
            </a:pPr>
            <a:r>
              <a:rPr lang="en-US" b="1" i="1"/>
              <a:t>Unpacking Standards</a:t>
            </a:r>
          </a:p>
        </p:txBody>
      </p:sp>
      <p:sp>
        <p:nvSpPr>
          <p:cNvPr id="13335" name="TextBox 34"/>
          <p:cNvSpPr txBox="1">
            <a:spLocks noChangeArrowheads="1"/>
          </p:cNvSpPr>
          <p:nvPr/>
        </p:nvSpPr>
        <p:spPr bwMode="auto">
          <a:xfrm>
            <a:off x="4876800" y="1676400"/>
            <a:ext cx="4114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 b="1"/>
              <a:t>Instructional Tools targeted to aid in the transition and to complement the professional development.</a:t>
            </a:r>
          </a:p>
        </p:txBody>
      </p:sp>
      <p:sp>
        <p:nvSpPr>
          <p:cNvPr id="13336" name="Text Box 29"/>
          <p:cNvSpPr txBox="1">
            <a:spLocks noChangeArrowheads="1"/>
          </p:cNvSpPr>
          <p:nvPr/>
        </p:nvSpPr>
        <p:spPr bwMode="auto">
          <a:xfrm rot="-5400000">
            <a:off x="1557337" y="3929063"/>
            <a:ext cx="3503613" cy="369888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/>
              <a:t>4: Developing Local Curricula</a:t>
            </a:r>
            <a:endParaRPr lang="en-US"/>
          </a:p>
        </p:txBody>
      </p:sp>
      <p:sp>
        <p:nvSpPr>
          <p:cNvPr id="13337" name="Text Box 29"/>
          <p:cNvSpPr txBox="1">
            <a:spLocks noChangeArrowheads="1"/>
          </p:cNvSpPr>
          <p:nvPr/>
        </p:nvSpPr>
        <p:spPr bwMode="auto">
          <a:xfrm rot="-5400000">
            <a:off x="2395537" y="3929063"/>
            <a:ext cx="3503613" cy="369888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/>
              <a:t>5: NC FALCON </a:t>
            </a:r>
            <a:endParaRPr lang="en-US"/>
          </a:p>
        </p:txBody>
      </p:sp>
      <p:sp>
        <p:nvSpPr>
          <p:cNvPr id="26" name="Rectangle 23"/>
          <p:cNvSpPr>
            <a:spLocks noChangeArrowheads="1"/>
          </p:cNvSpPr>
          <p:nvPr/>
        </p:nvSpPr>
        <p:spPr bwMode="auto">
          <a:xfrm>
            <a:off x="4495800" y="2286000"/>
            <a:ext cx="914400" cy="35814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n-US" sz="2400">
              <a:ea typeface="Calibri" charset="0"/>
              <a:cs typeface="Calibri" charset="0"/>
            </a:endParaRPr>
          </a:p>
        </p:txBody>
      </p:sp>
      <p:sp>
        <p:nvSpPr>
          <p:cNvPr id="13339" name="Text Box 29"/>
          <p:cNvSpPr txBox="1">
            <a:spLocks noChangeArrowheads="1"/>
          </p:cNvSpPr>
          <p:nvPr/>
        </p:nvSpPr>
        <p:spPr bwMode="auto">
          <a:xfrm rot="-5400000">
            <a:off x="3182937" y="3790951"/>
            <a:ext cx="3503613" cy="64611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/>
              <a:t>6: </a:t>
            </a:r>
            <a:r>
              <a:rPr lang="en-US" b="1" i="1"/>
              <a:t>NC Teacher Standards Course </a:t>
            </a:r>
            <a:endParaRPr lang="en-US" i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sz="1800" smtClean="0">
                <a:latin typeface="Arial" charset="0"/>
                <a:cs typeface="Arial" charset="0"/>
              </a:rPr>
              <a:t>LEA and Charter School Teams		Goals of Summer Institutes</a:t>
            </a:r>
          </a:p>
        </p:txBody>
      </p:sp>
      <p:sp>
        <p:nvSpPr>
          <p:cNvPr id="14339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2/14/2011  •  page </a:t>
            </a:r>
            <a:fld id="{FD29382E-EF00-4B52-A55A-C1A592ACFEB0}" type="slidenum">
              <a:rPr lang="en-US" smtClean="0"/>
              <a:pPr/>
              <a:t>9</a:t>
            </a:fld>
            <a:endParaRPr lang="en-US" smtClean="0"/>
          </a:p>
        </p:txBody>
      </p:sp>
      <p:pic>
        <p:nvPicPr>
          <p:cNvPr id="14340" name="Picture 14" descr="10037099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30538"/>
            <a:ext cx="3810000" cy="306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8" name="Straight Connector 17"/>
          <p:cNvCxnSpPr>
            <a:cxnSpLocks noChangeShapeType="1"/>
          </p:cNvCxnSpPr>
          <p:nvPr/>
        </p:nvCxnSpPr>
        <p:spPr bwMode="auto">
          <a:xfrm>
            <a:off x="685800" y="990600"/>
            <a:ext cx="7543800" cy="1588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</p:cxnSp>
      <p:sp>
        <p:nvSpPr>
          <p:cNvPr id="7" name="Rectangle 27"/>
          <p:cNvSpPr>
            <a:spLocks noChangeArrowheads="1"/>
          </p:cNvSpPr>
          <p:nvPr/>
        </p:nvSpPr>
        <p:spPr bwMode="auto">
          <a:xfrm>
            <a:off x="3962400" y="1219200"/>
            <a:ext cx="5105400" cy="480060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50800">
            <a:solidFill>
              <a:srgbClr val="00800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buFont typeface="Arial" charset="0"/>
              <a:buChar char="•"/>
              <a:defRPr/>
            </a:pPr>
            <a:r>
              <a:rPr lang="en-US" sz="2000">
                <a:solidFill>
                  <a:srgbClr val="F0F3EE"/>
                </a:solidFill>
                <a:latin typeface="Calibri" charset="0"/>
              </a:rPr>
              <a:t> </a:t>
            </a:r>
            <a:r>
              <a:rPr lang="en-US">
                <a:solidFill>
                  <a:srgbClr val="F0F3EE"/>
                </a:solidFill>
                <a:cs typeface="Arial" charset="0"/>
              </a:rPr>
              <a:t>A deeper understanding of the new Common Core and Essential Standards</a:t>
            </a:r>
          </a:p>
          <a:p>
            <a:pPr>
              <a:defRPr/>
            </a:pPr>
            <a:endParaRPr lang="en-US" b="1">
              <a:solidFill>
                <a:srgbClr val="F0F3EE"/>
              </a:solidFill>
              <a:cs typeface="Arial" charset="0"/>
            </a:endParaRPr>
          </a:p>
          <a:p>
            <a:pPr>
              <a:defRPr/>
            </a:pPr>
            <a:r>
              <a:rPr lang="en-US">
                <a:solidFill>
                  <a:srgbClr val="F0F3EE"/>
                </a:solidFill>
                <a:cs typeface="Arial" charset="0"/>
              </a:rPr>
              <a:t>• Training materials needed to support and sustain local professional development</a:t>
            </a:r>
          </a:p>
          <a:p>
            <a:pPr>
              <a:buFont typeface="Arial" charset="0"/>
              <a:buChar char="•"/>
              <a:defRPr/>
            </a:pPr>
            <a:endParaRPr lang="en-US">
              <a:solidFill>
                <a:srgbClr val="F0F3EE"/>
              </a:solidFill>
              <a:cs typeface="Arial" charset="0"/>
            </a:endParaRPr>
          </a:p>
          <a:p>
            <a:pPr>
              <a:buFont typeface="Arial" charset="0"/>
              <a:buChar char="•"/>
              <a:defRPr/>
            </a:pPr>
            <a:r>
              <a:rPr lang="en-US">
                <a:solidFill>
                  <a:srgbClr val="F0F3EE"/>
                </a:solidFill>
                <a:cs typeface="Arial" charset="0"/>
              </a:rPr>
              <a:t>An understanding how to integrate the online learning in local professional development</a:t>
            </a:r>
          </a:p>
          <a:p>
            <a:pPr>
              <a:defRPr/>
            </a:pPr>
            <a:endParaRPr lang="en-US" b="1">
              <a:solidFill>
                <a:srgbClr val="F0F3EE"/>
              </a:solidFill>
              <a:latin typeface="Calibri" charset="0"/>
              <a:cs typeface="Arial" charset="0"/>
            </a:endParaRPr>
          </a:p>
          <a:p>
            <a:pPr>
              <a:defRPr/>
            </a:pPr>
            <a:endParaRPr lang="en-US">
              <a:solidFill>
                <a:srgbClr val="F0F3EE"/>
              </a:solidFill>
              <a:latin typeface="Calibri" charset="0"/>
              <a:cs typeface="Arial" charset="0"/>
            </a:endParaRPr>
          </a:p>
        </p:txBody>
      </p:sp>
      <p:sp>
        <p:nvSpPr>
          <p:cNvPr id="14343" name="TextBox 7"/>
          <p:cNvSpPr txBox="1">
            <a:spLocks noChangeArrowheads="1"/>
          </p:cNvSpPr>
          <p:nvPr/>
        </p:nvSpPr>
        <p:spPr bwMode="auto">
          <a:xfrm>
            <a:off x="5105400" y="1371600"/>
            <a:ext cx="3352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0F3EE"/>
                </a:solidFill>
                <a:cs typeface="Arial" charset="0"/>
              </a:rPr>
              <a:t>Each institute will provide:</a:t>
            </a:r>
          </a:p>
          <a:p>
            <a:endParaRPr lang="en-US">
              <a:cs typeface="Arial" charset="0"/>
            </a:endParaRPr>
          </a:p>
        </p:txBody>
      </p:sp>
      <p:sp>
        <p:nvSpPr>
          <p:cNvPr id="14344" name="TextBox 7"/>
          <p:cNvSpPr txBox="1">
            <a:spLocks noChangeArrowheads="1"/>
          </p:cNvSpPr>
          <p:nvPr/>
        </p:nvSpPr>
        <p:spPr bwMode="auto">
          <a:xfrm>
            <a:off x="76200" y="152400"/>
            <a:ext cx="304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668FB2"/>
                </a:solidFill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Office Theme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6020</TotalTime>
  <Words>817</Words>
  <Application>Microsoft Office PowerPoint</Application>
  <PresentationFormat>On-screen Show (4:3)</PresentationFormat>
  <Paragraphs>201</Paragraphs>
  <Slides>16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ＭＳ Ｐゴシック</vt:lpstr>
      <vt:lpstr>Calibri</vt:lpstr>
      <vt:lpstr>Office Theme</vt:lpstr>
      <vt:lpstr>Custom Design</vt:lpstr>
      <vt:lpstr>Common Core and Essential Standards Summer Institute  Webinar Series for LEA and Charter School Teams March 21-24, 2011       </vt:lpstr>
      <vt:lpstr>WELCOME</vt:lpstr>
      <vt:lpstr>Webinar Objectives</vt:lpstr>
      <vt:lpstr>Communications Chart</vt:lpstr>
      <vt:lpstr>Timeline</vt:lpstr>
      <vt:lpstr>TRANSFORMING PROFESSIONAL DEVELOPMENT </vt:lpstr>
      <vt:lpstr>A BLENDED APPROACH</vt:lpstr>
      <vt:lpstr>Professional Development: Access and Support </vt:lpstr>
      <vt:lpstr>LEA and Charter School Teams  Goals of Summer Institutes</vt:lpstr>
      <vt:lpstr>Slide 10</vt:lpstr>
      <vt:lpstr>LEA/CHARTER SCHOOL TEAMS    REGISTRATION</vt:lpstr>
      <vt:lpstr>BEFORE SUMMER INSTITUTES…   SCOPE OF WORK</vt:lpstr>
      <vt:lpstr>BEFORE SUMMER INSTITUTES…            MODULE 1</vt:lpstr>
      <vt:lpstr>DURING SUMMER INSTITUTES…</vt:lpstr>
      <vt:lpstr>AFTER SUMMER INSTITUTES…</vt:lpstr>
      <vt:lpstr>Questions?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 </dc:creator>
  <cp:lastModifiedBy>home</cp:lastModifiedBy>
  <cp:revision>387</cp:revision>
  <cp:lastPrinted>2011-01-25T21:11:50Z</cp:lastPrinted>
  <dcterms:created xsi:type="dcterms:W3CDTF">2011-03-09T18:52:22Z</dcterms:created>
  <dcterms:modified xsi:type="dcterms:W3CDTF">2011-03-24T21:26:15Z</dcterms:modified>
</cp:coreProperties>
</file>